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5" r:id="rId1"/>
  </p:sldMasterIdLst>
  <p:notesMasterIdLst>
    <p:notesMasterId r:id="rId35"/>
  </p:notesMasterIdLst>
  <p:handoutMasterIdLst>
    <p:handoutMasterId r:id="rId36"/>
  </p:handoutMasterIdLst>
  <p:sldIdLst>
    <p:sldId id="372" r:id="rId2"/>
    <p:sldId id="570" r:id="rId3"/>
    <p:sldId id="436" r:id="rId4"/>
    <p:sldId id="571" r:id="rId5"/>
    <p:sldId id="360" r:id="rId6"/>
    <p:sldId id="568" r:id="rId7"/>
    <p:sldId id="572" r:id="rId8"/>
    <p:sldId id="505" r:id="rId9"/>
    <p:sldId id="309" r:id="rId10"/>
    <p:sldId id="428" r:id="rId11"/>
    <p:sldId id="429" r:id="rId12"/>
    <p:sldId id="311" r:id="rId13"/>
    <p:sldId id="299" r:id="rId14"/>
    <p:sldId id="569" r:id="rId15"/>
    <p:sldId id="376" r:id="rId16"/>
    <p:sldId id="315" r:id="rId17"/>
    <p:sldId id="359" r:id="rId18"/>
    <p:sldId id="509" r:id="rId19"/>
    <p:sldId id="345" r:id="rId20"/>
    <p:sldId id="433" r:id="rId21"/>
    <p:sldId id="506" r:id="rId22"/>
    <p:sldId id="567" r:id="rId23"/>
    <p:sldId id="565" r:id="rId24"/>
    <p:sldId id="566" r:id="rId25"/>
    <p:sldId id="377" r:id="rId26"/>
    <p:sldId id="337" r:id="rId27"/>
    <p:sldId id="313" r:id="rId28"/>
    <p:sldId id="314" r:id="rId29"/>
    <p:sldId id="369" r:id="rId30"/>
    <p:sldId id="573" r:id="rId31"/>
    <p:sldId id="504" r:id="rId32"/>
    <p:sldId id="510" r:id="rId33"/>
    <p:sldId id="512" r:id="rId34"/>
  </p:sldIdLst>
  <p:sldSz cx="9144000" cy="6858000" type="screen4x3"/>
  <p:notesSz cx="7102475" cy="10234613"/>
  <p:custDataLst>
    <p:tags r:id="rId3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Times New Roman" pitchFamily="18" charset="0"/>
      </a:defRPr>
    </a:lvl9pPr>
  </p:defaultTextStyle>
  <p:extLst>
    <p:ext uri="{521415D9-36F7-43E2-AB2F-B90AF26B5E84}">
      <p14:sectionLst xmlns:p14="http://schemas.microsoft.com/office/powerpoint/2010/main">
        <p14:section name="MC514 Sistemas Operacionais: Teoria e Prática" id="{48A2F204-8782-4EAC-A710-589230C3A683}">
          <p14:sldIdLst>
            <p14:sldId id="372"/>
          </p14:sldIdLst>
        </p14:section>
        <p14:section name="Professor" id="{E0D0E29B-ABEC-4A52-A3E7-DB620DCB9D33}">
          <p14:sldIdLst>
            <p14:sldId id="570"/>
            <p14:sldId id="436"/>
          </p14:sldIdLst>
        </p14:section>
        <p14:section name="A disciplina" id="{CDE166D5-2736-5B40-BEFD-30600CA6D717}">
          <p14:sldIdLst>
            <p14:sldId id="571"/>
            <p14:sldId id="360"/>
            <p14:sldId id="568"/>
            <p14:sldId id="572"/>
          </p14:sldIdLst>
        </p14:section>
        <p14:section name="Avaliação" id="{A227D1B9-DF2E-8F46-AAA5-33E6C3D60679}">
          <p14:sldIdLst>
            <p14:sldId id="505"/>
            <p14:sldId id="309"/>
            <p14:sldId id="428"/>
            <p14:sldId id="429"/>
            <p14:sldId id="311"/>
            <p14:sldId id="299"/>
            <p14:sldId id="569"/>
          </p14:sldIdLst>
        </p14:section>
        <p14:section name="Bibliografia" id="{2A992A66-E738-1347-8F02-E9B251CC1579}">
          <p14:sldIdLst>
            <p14:sldId id="376"/>
            <p14:sldId id="315"/>
            <p14:sldId id="359"/>
            <p14:sldId id="509"/>
            <p14:sldId id="345"/>
            <p14:sldId id="433"/>
            <p14:sldId id="506"/>
          </p14:sldIdLst>
        </p14:section>
        <p14:section name="Plataformas" id="{1488EB59-38FE-BB47-9038-5D61777BBFDF}">
          <p14:sldIdLst>
            <p14:sldId id="567"/>
            <p14:sldId id="565"/>
            <p14:sldId id="566"/>
          </p14:sldIdLst>
        </p14:section>
        <p14:section name="Diversos" id="{4205713C-D102-854E-9BB1-1002B0A949B5}">
          <p14:sldIdLst>
            <p14:sldId id="377"/>
            <p14:sldId id="337"/>
            <p14:sldId id="313"/>
            <p14:sldId id="314"/>
            <p14:sldId id="369"/>
            <p14:sldId id="573"/>
            <p14:sldId id="504"/>
            <p14:sldId id="510"/>
            <p14:sldId id="5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98" userDrawn="1">
          <p15:clr>
            <a:srgbClr val="A4A3A4"/>
          </p15:clr>
        </p15:guide>
        <p15:guide id="4" pos="3833" userDrawn="1">
          <p15:clr>
            <a:srgbClr val="A4A3A4"/>
          </p15:clr>
        </p15:guide>
        <p15:guide id="5" pos="401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C2F"/>
    <a:srgbClr val="FFB511"/>
    <a:srgbClr val="E5B700"/>
    <a:srgbClr val="499EEC"/>
    <a:srgbClr val="E67914"/>
    <a:srgbClr val="61B645"/>
    <a:srgbClr val="4372C4"/>
    <a:srgbClr val="EE7D31"/>
    <a:srgbClr val="5B9BD6"/>
    <a:srgbClr val="FFE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133" autoAdjust="0"/>
    <p:restoredTop sz="91429" autoAdjust="0"/>
  </p:normalViewPr>
  <p:slideViewPr>
    <p:cSldViewPr snapToGrid="0">
      <p:cViewPr varScale="1">
        <p:scale>
          <a:sx n="57" d="100"/>
          <a:sy n="57" d="100"/>
        </p:scale>
        <p:origin x="184" y="360"/>
      </p:cViewPr>
      <p:guideLst>
        <p:guide orient="horz" pos="3498"/>
        <p:guide pos="3833"/>
        <p:guide pos="4014"/>
      </p:guideLst>
    </p:cSldViewPr>
  </p:slideViewPr>
  <p:outlineViewPr>
    <p:cViewPr>
      <p:scale>
        <a:sx n="33" d="100"/>
        <a:sy n="33" d="100"/>
      </p:scale>
      <p:origin x="0" y="-62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2" d="100"/>
        <a:sy n="72" d="100"/>
      </p:scale>
      <p:origin x="0" y="-6760"/>
    </p:cViewPr>
  </p:sorterViewPr>
  <p:notesViewPr>
    <p:cSldViewPr snapToGrid="0">
      <p:cViewPr varScale="1">
        <p:scale>
          <a:sx n="50" d="100"/>
          <a:sy n="50" d="100"/>
        </p:scale>
        <p:origin x="-1074" y="-114"/>
      </p:cViewPr>
      <p:guideLst>
        <p:guide orient="horz" pos="3224"/>
        <p:guide pos="2237"/>
      </p:guideLst>
    </p:cSldViewPr>
  </p:notesViewPr>
  <p:gridSpacing cx="90012" cy="90012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719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 dirty="0">
                <a:latin typeface="Calibri Light"/>
              </a:rPr>
              <a:t>MC514 </a:t>
            </a:r>
            <a:r>
              <a:rPr lang="en-US" dirty="0" err="1">
                <a:latin typeface="Calibri Light"/>
              </a:rPr>
              <a:t>Sistemas</a:t>
            </a:r>
            <a:r>
              <a:rPr lang="en-US" dirty="0">
                <a:latin typeface="Calibri Light"/>
              </a:rPr>
              <a:t> </a:t>
            </a:r>
            <a:r>
              <a:rPr lang="en-US" dirty="0" err="1">
                <a:latin typeface="Calibri Light"/>
              </a:rPr>
              <a:t>Operacionais</a:t>
            </a:r>
            <a:r>
              <a:rPr lang="en-US" dirty="0">
                <a:latin typeface="Calibri Light"/>
              </a:rPr>
              <a:t>: </a:t>
            </a:r>
            <a:r>
              <a:rPr lang="en-US" dirty="0" err="1">
                <a:latin typeface="Calibri Light"/>
              </a:rPr>
              <a:t>Teoria</a:t>
            </a:r>
            <a:r>
              <a:rPr lang="en-US" dirty="0">
                <a:latin typeface="Calibri Light"/>
              </a:rPr>
              <a:t> e </a:t>
            </a:r>
            <a:r>
              <a:rPr lang="en-US" dirty="0" err="1">
                <a:latin typeface="Calibri Light"/>
              </a:rPr>
              <a:t>Prática</a:t>
            </a:r>
            <a:endParaRPr lang="en-US" dirty="0">
              <a:latin typeface="Calibri Light"/>
            </a:endParaRPr>
          </a:p>
        </p:txBody>
      </p:sp>
      <p:sp>
        <p:nvSpPr>
          <p:cNvPr id="401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360863" y="0"/>
            <a:ext cx="27400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r>
              <a:rPr lang="pt-BR" dirty="0">
                <a:latin typeface="Calibri Light"/>
              </a:rPr>
              <a:t>IC/Unicamp, 2º semestre de 2007</a:t>
            </a:r>
            <a:endParaRPr lang="en-US" dirty="0">
              <a:latin typeface="Calibri Light"/>
            </a:endParaRPr>
          </a:p>
        </p:txBody>
      </p:sp>
      <p:sp>
        <p:nvSpPr>
          <p:cNvPr id="401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>
              <a:latin typeface="Calibri Light"/>
            </a:endParaRPr>
          </a:p>
        </p:txBody>
      </p:sp>
      <p:sp>
        <p:nvSpPr>
          <p:cNvPr id="401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fld id="{03C4D838-0443-46DF-B524-711DA4B19DBC}" type="slidenum">
              <a:rPr lang="en-US">
                <a:latin typeface="Calibri Light"/>
              </a:rPr>
              <a:pPr>
                <a:defRPr/>
              </a:pPr>
              <a:t>‹#›</a:t>
            </a:fld>
            <a:endParaRPr lang="en-US" dirty="0"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29656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00.png>
</file>

<file path=ppt/media/image11.tiff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.tiff>
</file>

<file path=ppt/media/image20.png>
</file>

<file path=ppt/media/image21.png>
</file>

<file path=ppt/media/image23.png>
</file>

<file path=ppt/media/image3.png>
</file>

<file path=ppt/media/image3.tiff>
</file>

<file path=ppt/media/image4.png>
</file>

<file path=ppt/media/image40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MC514 Sistemas Operacionais: Teoria e Prática</a:t>
            </a:r>
          </a:p>
        </p:txBody>
      </p:sp>
      <p:sp>
        <p:nvSpPr>
          <p:cNvPr id="300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r>
              <a:rPr lang="pt-BR" dirty="0"/>
              <a:t>IC/Unicamp, 2º semestre de 2007</a:t>
            </a:r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0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 dirty="0"/>
              <a:t>Click </a:t>
            </a:r>
            <a:r>
              <a:rPr lang="pt-BR" noProof="0" dirty="0" err="1"/>
              <a:t>to</a:t>
            </a:r>
            <a:r>
              <a:rPr lang="pt-BR" noProof="0" dirty="0"/>
              <a:t> </a:t>
            </a:r>
            <a:r>
              <a:rPr lang="pt-BR" noProof="0" dirty="0" err="1"/>
              <a:t>edit</a:t>
            </a:r>
            <a:r>
              <a:rPr lang="pt-BR" noProof="0" dirty="0"/>
              <a:t> Master </a:t>
            </a:r>
            <a:r>
              <a:rPr lang="pt-BR" noProof="0" dirty="0" err="1"/>
              <a:t>text</a:t>
            </a:r>
            <a:r>
              <a:rPr lang="pt-BR" noProof="0" dirty="0"/>
              <a:t> </a:t>
            </a:r>
            <a:r>
              <a:rPr lang="pt-BR" noProof="0" dirty="0" err="1"/>
              <a:t>styles</a:t>
            </a:r>
            <a:endParaRPr lang="pt-BR" noProof="0" dirty="0"/>
          </a:p>
          <a:p>
            <a:pPr lvl="1"/>
            <a:r>
              <a:rPr lang="pt-BR" noProof="0" dirty="0" err="1"/>
              <a:t>Second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2"/>
            <a:r>
              <a:rPr lang="pt-BR" noProof="0" dirty="0" err="1"/>
              <a:t>Third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3"/>
            <a:r>
              <a:rPr lang="pt-BR" noProof="0" dirty="0" err="1"/>
              <a:t>Fourth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  <a:p>
            <a:pPr lvl="4"/>
            <a:r>
              <a:rPr lang="pt-BR" noProof="0" dirty="0" err="1"/>
              <a:t>Fifth</a:t>
            </a:r>
            <a:r>
              <a:rPr lang="pt-BR" noProof="0" dirty="0"/>
              <a:t> </a:t>
            </a:r>
            <a:r>
              <a:rPr lang="pt-BR" noProof="0" dirty="0" err="1"/>
              <a:t>level</a:t>
            </a:r>
            <a:endParaRPr lang="pt-BR" noProof="0" dirty="0"/>
          </a:p>
        </p:txBody>
      </p:sp>
      <p:sp>
        <p:nvSpPr>
          <p:cNvPr id="300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00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816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>
                <a:latin typeface="Calibri Light"/>
              </a:defRPr>
            </a:lvl1pPr>
          </a:lstStyle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72579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alibri Light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544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656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8C8A7D-2C9B-431B-8A6B-74191BDCF24E}" type="slidenum">
              <a:rPr lang="pt-BR"/>
              <a:pPr/>
              <a:t>12</a:t>
            </a:fld>
            <a:endParaRPr lang="pt-BR"/>
          </a:p>
        </p:txBody>
      </p:sp>
      <p:sp>
        <p:nvSpPr>
          <p:cNvPr id="665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125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04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E0923D-BE36-41D5-A997-AB292C14A7B2}" type="slidenum">
              <a:rPr lang="pt-BR"/>
              <a:pPr/>
              <a:t>13</a:t>
            </a:fld>
            <a:endParaRPr lang="pt-BR"/>
          </a:p>
        </p:txBody>
      </p:sp>
      <p:sp>
        <p:nvSpPr>
          <p:cNvPr id="604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1104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5133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75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76ADC8-7EE2-4682-8AA7-59C7BED91B5A}" type="slidenum">
              <a:rPr lang="pt-BR"/>
              <a:pPr/>
              <a:t>16</a:t>
            </a:fld>
            <a:endParaRPr lang="pt-BR"/>
          </a:p>
        </p:txBody>
      </p:sp>
      <p:sp>
        <p:nvSpPr>
          <p:cNvPr id="675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17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17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582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18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112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B8C47A3-3297-43FB-84B9-F385E5B3BC21}" type="slidenum">
              <a:rPr lang="pt-BR"/>
              <a:pPr/>
              <a:t>19</a:t>
            </a:fld>
            <a:endParaRPr lang="pt-BR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01909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41358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5704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5290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80144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683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8337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7475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46606D6-5DE2-44CC-AF7D-7CF2A7589F54}" type="slidenum">
              <a:rPr lang="pt-BR"/>
              <a:pPr/>
              <a:t>27</a:t>
            </a:fld>
            <a:endParaRPr lang="pt-BR"/>
          </a:p>
        </p:txBody>
      </p:sp>
      <p:sp>
        <p:nvSpPr>
          <p:cNvPr id="747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9213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768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B38395-0F26-4F9B-84B5-9500C9279F65}" type="slidenum">
              <a:rPr lang="pt-BR"/>
              <a:pPr/>
              <a:t>28</a:t>
            </a:fld>
            <a:endParaRPr lang="pt-BR"/>
          </a:p>
        </p:txBody>
      </p:sp>
      <p:sp>
        <p:nvSpPr>
          <p:cNvPr id="768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5487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430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159BAD-39C4-486E-A08F-6FFECDB83FF9}" type="slidenum">
              <a:rPr lang="pt-BR"/>
              <a:pPr/>
              <a:t>29</a:t>
            </a:fld>
            <a:endParaRPr lang="pt-BR"/>
          </a:p>
        </p:txBody>
      </p:sp>
      <p:sp>
        <p:nvSpPr>
          <p:cNvPr id="430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0414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79229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38347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eaLnBrk="0" fontAlgn="base" hangingPunct="0">
              <a:spcBef>
                <a:spcPct val="0"/>
              </a:spcBef>
              <a:spcAft>
                <a:spcPct val="0"/>
              </a:spcAft>
            </a:pPr>
            <a:fld id="{067BA1D2-CDE2-4E47-B02B-25688B44415C}" type="slidenum">
              <a:rPr lang="en-US" sz="1200" kern="1200">
                <a:solidFill>
                  <a:prstClr val="black"/>
                </a:solidFill>
                <a:latin typeface="Calibri" pitchFamily="34" charset="0"/>
                <a:ea typeface="+mn-ea"/>
                <a:cs typeface="+mn-cs"/>
              </a:rPr>
              <a:pPr algn="r" rtl="0" eaLnBrk="0" fontAlgn="base" hangingPunct="0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 sz="1200" kern="1200">
              <a:solidFill>
                <a:prstClr val="black"/>
              </a:solidFill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6763"/>
            <a:ext cx="5118100" cy="3838575"/>
          </a:xfrm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613" y="4860925"/>
            <a:ext cx="5683250" cy="4605338"/>
          </a:xfrm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036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2328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9945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9265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1458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pt-BR"/>
              <a:t>MC514 Sistemas Operacionais: Teoria e Prática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pt-BR"/>
              <a:t>IC/Unicamp, 2º semestre de 2007</a:t>
            </a:r>
          </a:p>
        </p:txBody>
      </p:sp>
      <p:sp>
        <p:nvSpPr>
          <p:cNvPr id="5939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74AA30-2FF9-4F14-AFB9-FBFD9FC873BB}" type="slidenum">
              <a:rPr lang="pt-BR"/>
              <a:pPr/>
              <a:t>9</a:t>
            </a:fld>
            <a:endParaRPr lang="pt-BR"/>
          </a:p>
        </p:txBody>
      </p:sp>
      <p:sp>
        <p:nvSpPr>
          <p:cNvPr id="593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120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7558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MC514 Sistemas Operacionais: Teoria e Prática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pt-BR"/>
              <a:t>IC/Unicamp, 2º semestre de 2007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214F0-20CD-4F5C-9602-DF3B26D52965}" type="slidenum">
              <a:rPr lang="pt-BR" smtClean="0"/>
              <a:pPr>
                <a:defRPr/>
              </a:pPr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0095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4"/>
          <p:cNvCxnSpPr/>
          <p:nvPr/>
        </p:nvCxnSpPr>
        <p:spPr>
          <a:xfrm>
            <a:off x="431800" y="3429000"/>
            <a:ext cx="8280400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31800" y="6131027"/>
            <a:ext cx="8280400" cy="35867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indent="0">
              <a:spcBef>
                <a:spcPts val="1800"/>
              </a:spcBef>
              <a:buClr>
                <a:srgbClr val="FF6600"/>
              </a:buClr>
              <a:buSzPct val="60000"/>
              <a:buFont typeface="Wingdings 3" panose="05040102010807070707" pitchFamily="18" charset="2"/>
              <a:buNone/>
              <a:defRPr sz="2400" baseline="0">
                <a:cs typeface="Calibri" pitchFamily="34" charset="0"/>
              </a:defRPr>
            </a:lvl1pPr>
            <a:lvl2pPr indent="0" algn="ctr">
              <a:spcBef>
                <a:spcPct val="20000"/>
              </a:spcBef>
              <a:buClr>
                <a:srgbClr val="FF6600"/>
              </a:buClr>
              <a:buSzPct val="100000"/>
              <a:buFont typeface="Wingdings" charset="2"/>
              <a:buNone/>
              <a:defRPr sz="2000" baseline="0">
                <a:cs typeface="Calibri" pitchFamily="34" charset="0"/>
              </a:defRPr>
            </a:lvl2pPr>
            <a:lvl3pPr indent="0" algn="ctr">
              <a:spcBef>
                <a:spcPct val="20000"/>
              </a:spcBef>
              <a:buClr>
                <a:srgbClr val="FF6600"/>
              </a:buClr>
              <a:buSzPct val="80000"/>
              <a:buFont typeface="Lucida Grande"/>
              <a:buNone/>
              <a:defRPr baseline="0">
                <a:cs typeface="Calibri" pitchFamily="34" charset="0"/>
              </a:defRPr>
            </a:lvl3pPr>
            <a:lvl4pPr indent="0" algn="ctr">
              <a:spcBef>
                <a:spcPct val="20000"/>
              </a:spcBef>
              <a:buClr>
                <a:srgbClr val="FF6600"/>
              </a:buClr>
              <a:buSzPct val="75000"/>
              <a:buFont typeface="Arial" pitchFamily="34" charset="0"/>
              <a:buNone/>
              <a:defRPr sz="1600" baseline="0">
                <a:cs typeface="Calibri" pitchFamily="34" charset="0"/>
              </a:defRPr>
            </a:lvl4pPr>
            <a:lvl5pPr indent="0" algn="ctr">
              <a:spcBef>
                <a:spcPct val="20000"/>
              </a:spcBef>
              <a:buClr>
                <a:srgbClr val="FF6600"/>
              </a:buClr>
              <a:buFont typeface="Arial" pitchFamily="34" charset="0"/>
              <a:buNone/>
              <a:defRPr sz="1600" baseline="0">
                <a:cs typeface="Calibri" pitchFamily="34" charset="0"/>
              </a:defRPr>
            </a:lvl5pPr>
            <a:lvl6pPr indent="0" algn="ctr">
              <a:spcBef>
                <a:spcPct val="20000"/>
              </a:spcBef>
              <a:buFont typeface="Arial" pitchFamily="34" charset="0"/>
              <a:buNone/>
              <a:defRPr sz="1600"/>
            </a:lvl6pPr>
            <a:lvl7pPr indent="0" algn="ctr">
              <a:spcBef>
                <a:spcPct val="20000"/>
              </a:spcBef>
              <a:buFont typeface="Arial" pitchFamily="34" charset="0"/>
              <a:buNone/>
              <a:defRPr sz="1600"/>
            </a:lvl7pPr>
            <a:lvl8pPr indent="0" algn="ctr">
              <a:spcBef>
                <a:spcPct val="20000"/>
              </a:spcBef>
              <a:buFont typeface="Arial" pitchFamily="34" charset="0"/>
              <a:buNone/>
              <a:defRPr sz="1600"/>
            </a:lvl8pPr>
            <a:lvl9pPr indent="0" algn="ctr">
              <a:spcBef>
                <a:spcPct val="20000"/>
              </a:spcBef>
              <a:buFont typeface="Arial" pitchFamily="34" charset="0"/>
              <a:buNone/>
              <a:defRPr sz="1600"/>
            </a:lvl9pPr>
          </a:lstStyle>
          <a:p>
            <a:pPr marL="0" lvl="0" indent="0">
              <a:tabLst>
                <a:tab pos="8256267" algn="r"/>
              </a:tabLst>
            </a:pPr>
            <a:r>
              <a:rPr lang="pt-BR" sz="1859" b="0" i="0" noProof="0" dirty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rPr>
              <a:t>Arthur João Catto, PhD	1º semestre de 2017</a:t>
            </a:r>
          </a:p>
        </p:txBody>
      </p:sp>
      <p:sp>
        <p:nvSpPr>
          <p:cNvPr id="11" name="Título 1"/>
          <p:cNvSpPr>
            <a:spLocks noGrp="1"/>
          </p:cNvSpPr>
          <p:nvPr>
            <p:ph type="ctrTitle"/>
          </p:nvPr>
        </p:nvSpPr>
        <p:spPr>
          <a:xfrm>
            <a:off x="2974315" y="1994653"/>
            <a:ext cx="5737885" cy="1440714"/>
          </a:xfrm>
        </p:spPr>
        <p:txBody>
          <a:bodyPr lIns="90000" bIns="0" anchor="ctr"/>
          <a:lstStyle>
            <a:lvl1pPr algn="l">
              <a:lnSpc>
                <a:spcPct val="80000"/>
              </a:lnSpc>
              <a:defRPr sz="6000" b="0" i="0" spc="-30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</a:lstStyle>
          <a:p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31955" y="279400"/>
            <a:ext cx="8280246" cy="83625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Universidade Estadual de Campinas</a:t>
            </a:r>
          </a:p>
          <a:p>
            <a:pPr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Instituto de Computação</a:t>
            </a:r>
          </a:p>
          <a:p>
            <a:r>
              <a:rPr lang="pt-BR" sz="1859" b="0" i="0" noProof="0" dirty="0">
                <a:solidFill>
                  <a:schemeClr val="tx1"/>
                </a:solidFill>
                <a:latin typeface="+mj-lt"/>
                <a:ea typeface="Fira Sans Condensed Book" charset="0"/>
                <a:cs typeface="Fira Sans Condensed Book" charset="0"/>
              </a:rPr>
              <a:t>MC504 Sistemas Operacionais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>
          <a:xfrm>
            <a:off x="431801" y="3618853"/>
            <a:ext cx="8280400" cy="116975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324" b="0" i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274533" indent="0">
              <a:buFontTx/>
              <a:buNone/>
              <a:defRPr/>
            </a:lvl2pPr>
            <a:lvl3pPr marL="534782" indent="0">
              <a:buFontTx/>
              <a:buNone/>
              <a:defRPr/>
            </a:lvl3pPr>
            <a:lvl4pPr marL="809314" indent="0">
              <a:buFontTx/>
              <a:buNone/>
              <a:defRPr/>
            </a:lvl4pPr>
            <a:lvl5pPr marL="1071149" indent="0">
              <a:buFontTx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431799" y="1995506"/>
            <a:ext cx="2319741" cy="1439862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266612" indent="-266612" algn="ctr">
              <a:buNone/>
              <a:defRPr lang="pt-BR" sz="10224" spc="-300" noProof="0" dirty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pt-BR" noProof="0" dirty="0" err="1"/>
              <a:t>Txx</a:t>
            </a:r>
            <a:endParaRPr lang="pt-BR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1" pos="1401">
          <p15:clr>
            <a:srgbClr val="FBAE40"/>
          </p15:clr>
        </p15:guide>
        <p15:guide id="14" pos="199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di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3869268" cy="621030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400" noProof="0" smtClean="0"/>
            </a:lvl1pPr>
            <a:lvl2pPr marL="536397" indent="-269784">
              <a:lnSpc>
                <a:spcPct val="100000"/>
              </a:lnSpc>
              <a:spcBef>
                <a:spcPts val="300"/>
              </a:spcBef>
              <a:buSzPct val="100000"/>
              <a:defRPr lang="en-US" sz="24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882650" indent="-342900">
              <a:lnSpc>
                <a:spcPct val="100000"/>
              </a:lnSpc>
              <a:spcBef>
                <a:spcPts val="300"/>
              </a:spcBef>
              <a:buSzPct val="100000"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marL="536397" lvl="1" indent="-269784" algn="l" defTabSz="914047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Second level</a:t>
            </a:r>
          </a:p>
          <a:p>
            <a:pPr marL="711200" lvl="2" indent="-171450" algn="l" defTabSz="914047" rtl="0" eaLnBrk="1" latinLnBrk="0" hangingPunct="1"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279400"/>
            <a:ext cx="3852862" cy="6210300"/>
          </a:xfrm>
        </p:spPr>
        <p:txBody>
          <a:bodyPr/>
          <a:lstStyle>
            <a:lvl3pPr marL="711200" indent="-171450">
              <a:tabLst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doi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500793"/>
            <a:ext cx="3721862" cy="836499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3600" b="0" i="0" noProof="0" dirty="0">
                <a:latin typeface="Myriad Pro Light Condensed" panose="020B0406030403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650863"/>
            <a:ext cx="3721862" cy="4838837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188913"/>
            <a:ext cx="3721862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990337" y="499101"/>
            <a:ext cx="3721863" cy="836499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>
            <a:lvl1pPr lvl="0" defTabSz="914047">
              <a:lnSpc>
                <a:spcPct val="80000"/>
              </a:lnSpc>
              <a:spcBef>
                <a:spcPct val="0"/>
              </a:spcBef>
              <a:buNone/>
              <a:defRPr sz="4800" b="0" i="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sz="3600" b="0" i="0" dirty="0">
                <a:latin typeface="Myriad Pro Light Condensed" panose="020B0406030403020204" pitchFamily="34" charset="0"/>
              </a:rPr>
              <a:t>Click to edit Master title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2"/>
          </p:nvPr>
        </p:nvSpPr>
        <p:spPr>
          <a:xfrm>
            <a:off x="4990337" y="1649172"/>
            <a:ext cx="3721863" cy="4840528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5427" indent="-358748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90337" y="187221"/>
            <a:ext cx="3721863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trê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431800" y="639763"/>
            <a:ext cx="8280400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318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322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711200" indent="-171450">
              <a:tabLst/>
              <a:defRPr sz="1800"/>
            </a:lvl3pPr>
            <a:lvl4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sz="18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31800" y="1809750"/>
            <a:ext cx="3780000" cy="5397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0" i="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  <a:lvl2pPr marL="266613" indent="0">
              <a:buFontTx/>
              <a:buNone/>
              <a:defRPr/>
            </a:lvl2pPr>
            <a:lvl3pPr marL="536396" indent="0">
              <a:buFontTx/>
              <a:buNone/>
              <a:defRPr/>
            </a:lvl3pPr>
            <a:lvl4pPr marL="3175" indent="0">
              <a:buFontTx/>
              <a:buNone/>
              <a:defRPr/>
            </a:lvl4pPr>
            <a:lvl5pPr marL="35871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932200" y="1809750"/>
            <a:ext cx="3780000" cy="539750"/>
          </a:xfrm>
        </p:spPr>
        <p:txBody>
          <a:bodyPr vert="horz" lIns="0" tIns="0" rIns="0" bIns="0" rtlCol="0">
            <a:noAutofit/>
          </a:bodyPr>
          <a:lstStyle>
            <a:lvl1pPr>
              <a:defRPr lang="en-US" sz="2800"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31800" y="279400"/>
            <a:ext cx="8280400" cy="3603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/>
        </p:nvSpPr>
        <p:spPr>
          <a:xfrm>
            <a:off x="431800" y="279400"/>
            <a:ext cx="8323014" cy="2836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  <p:sp>
        <p:nvSpPr>
          <p:cNvPr id="4" name="Content Placeholder 3"/>
          <p:cNvSpPr>
            <a:spLocks noGrp="1"/>
          </p:cNvSpPr>
          <p:nvPr/>
        </p:nvSpPr>
        <p:spPr>
          <a:xfrm>
            <a:off x="389185" y="3743465"/>
            <a:ext cx="8365630" cy="27188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lvl="3"/>
            <a:r>
              <a:rPr lang="en-US" sz="2800" noProof="0" dirty="0"/>
              <a:t>Fourth level</a:t>
            </a:r>
          </a:p>
          <a:p>
            <a:pPr lvl="4"/>
            <a:r>
              <a:rPr lang="en-US" sz="2800" noProof="0" dirty="0"/>
              <a:t>Fifth level</a:t>
            </a:r>
            <a:endParaRPr lang="pt-BR" sz="2800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 co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809749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4329700"/>
            <a:ext cx="8280400" cy="216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 marL="711200" indent="-171450">
              <a:buSzPct val="80000"/>
              <a:tabLst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60291" indent="-457118">
              <a:spcBef>
                <a:spcPts val="0"/>
              </a:spcBef>
              <a:defRPr lang="en-US" sz="2000" b="0" i="0" kern="1200" spc="0" baseline="0" noProof="0" smtClean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spcBef>
                <a:spcPts val="0"/>
              </a:spcBef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60351"/>
            <a:ext cx="8280400" cy="360362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646171"/>
            <a:ext cx="8280402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>
                <a:latin typeface="+mn-l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- 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31801" y="1449387"/>
            <a:ext cx="8280400" cy="1093665"/>
          </a:xfrm>
        </p:spPr>
        <p:txBody>
          <a:bodyPr anchor="t"/>
          <a:lstStyle>
            <a:lvl1pPr algn="l" defTabSz="9141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5400" b="0" i="0" kern="1200" spc="-100" baseline="0" noProof="0" dirty="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</a:lstStyle>
          <a:p>
            <a:r>
              <a:rPr lang="pt-BR" noProof="0" dirty="0"/>
              <a:t>Título do exemplo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431800" y="2543053"/>
            <a:ext cx="8280401" cy="1606672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4570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2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47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Algum detalhe sobre o exemplo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865540"/>
            <a:ext cx="8280399" cy="569787"/>
          </a:xfrm>
        </p:spPr>
        <p:txBody>
          <a:bodyPr anchor="b">
            <a:normAutofit/>
          </a:bodyPr>
          <a:lstStyle>
            <a:lvl1pPr marL="0" indent="0">
              <a:buNone/>
              <a:defRPr sz="2800"/>
            </a:lvl1pPr>
            <a:lvl2pPr marL="269791" indent="0">
              <a:buNone/>
              <a:defRPr/>
            </a:lvl2pPr>
            <a:lvl3pPr marL="544345" indent="0">
              <a:buNone/>
              <a:defRPr/>
            </a:lvl3pPr>
            <a:lvl4pPr marL="801442" indent="0">
              <a:buNone/>
              <a:defRPr/>
            </a:lvl4pPr>
            <a:lvl5pPr marL="1082342" indent="0">
              <a:buNone/>
              <a:defRPr/>
            </a:lvl5pPr>
          </a:lstStyle>
          <a:p>
            <a:pPr lvl="0"/>
            <a:r>
              <a:rPr lang="pt-BR" noProof="0" dirty="0"/>
              <a:t>Número do exemplo</a:t>
            </a:r>
          </a:p>
        </p:txBody>
      </p:sp>
    </p:spTree>
    <p:extLst>
      <p:ext uri="{BB962C8B-B14F-4D97-AF65-F5344CB8AC3E}">
        <p14:creationId xmlns:p14="http://schemas.microsoft.com/office/powerpoint/2010/main" val="72608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454025" indent="-454025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43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spec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000" b="0" i="0" noProof="0" dirty="0">
                <a:solidFill>
                  <a:srgbClr val="EBEBEB"/>
                </a:solidFill>
                <a:latin typeface="+mj-lt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809750"/>
            <a:ext cx="8280401" cy="4679950"/>
          </a:xfrm>
        </p:spPr>
        <p:txBody>
          <a:bodyPr vert="horz" lIns="0" tIns="0" rIns="0" bIns="0" rtlCol="0">
            <a:normAutofit/>
          </a:bodyPr>
          <a:lstStyle>
            <a:lvl1pPr>
              <a:spcBef>
                <a:spcPts val="1200"/>
              </a:spcBef>
              <a:spcAft>
                <a:spcPts val="600"/>
              </a:spcAft>
              <a:defRPr lang="en-US" sz="2400" b="0" i="0" noProof="0" smtClean="0">
                <a:solidFill>
                  <a:srgbClr val="EBEBEB"/>
                </a:solidFill>
                <a:latin typeface="+mn-lt"/>
                <a:ea typeface="Myriad Pro SemiCondensed" charset="0"/>
                <a:cs typeface="Myriad Pro SemiCondensed" charset="0"/>
              </a:defRPr>
            </a:lvl1pPr>
            <a:lvl2pPr>
              <a:defRPr lang="en-US" sz="2400" noProof="0" smtClean="0">
                <a:solidFill>
                  <a:srgbClr val="EBEBEB"/>
                </a:solidFill>
                <a:latin typeface="+mn-lt"/>
              </a:defRPr>
            </a:lvl2pPr>
            <a:lvl3pPr>
              <a:defRPr lang="en-US" sz="2000" noProof="0" smtClean="0">
                <a:solidFill>
                  <a:srgbClr val="EBEBEB"/>
                </a:solidFill>
                <a:latin typeface="+mn-lt"/>
              </a:defRPr>
            </a:lvl3pPr>
            <a:lvl4pPr>
              <a:defRPr lang="en-US" noProof="0" smtClean="0">
                <a:solidFill>
                  <a:srgbClr val="EBEBEB"/>
                </a:solidFill>
              </a:defRPr>
            </a:lvl4pPr>
            <a:lvl5pPr>
              <a:defRPr lang="pt-BR" noProof="0" dirty="0">
                <a:solidFill>
                  <a:srgbClr val="EBEBEB"/>
                </a:solidFill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noProof="0" dirty="0"/>
              <a:t>Click to edit Master text styles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 noProof="0" dirty="0"/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 noProof="0" dirty="0"/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79400"/>
            <a:ext cx="8280400" cy="360363"/>
          </a:xfrm>
        </p:spPr>
        <p:txBody>
          <a:bodyPr vert="horz" lIns="0" tIns="0" rIns="0" bIns="0" rtlCol="0" anchor="b">
            <a:noAutofit/>
          </a:bodyPr>
          <a:lstStyle>
            <a:lvl1pPr marL="266612" indent="-266612">
              <a:buFontTx/>
              <a:buNone/>
              <a:defRPr lang="en-US" sz="2000" smtClean="0">
                <a:solidFill>
                  <a:srgbClr val="EBEBEB"/>
                </a:solidFill>
              </a:defRPr>
            </a:lvl1pPr>
          </a:lstStyle>
          <a:p>
            <a:pPr marL="0" lvl="0" indent="0"/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desenvolvime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800" noProof="0" dirty="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358710" indent="-358710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defRPr lang="en-US" sz="18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628650" indent="-3556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lang="pt-BR" sz="18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61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8280400" cy="6210300"/>
          </a:xfrm>
        </p:spPr>
        <p:txBody>
          <a:bodyPr/>
          <a:lstStyle>
            <a:lvl3pPr marL="801688" indent="-261938">
              <a:tabLst/>
              <a:defRPr/>
            </a:lvl3pPr>
            <a:lvl4pPr marL="454025" indent="-450850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1200" indent="-442913">
              <a:buFont typeface="+mj-lt"/>
              <a:buAutoNum type="arabicPeriod"/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desta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800" y="279400"/>
            <a:ext cx="8280400" cy="621030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600"/>
            </a:lvl1pPr>
            <a:lvl2pPr marL="838113" indent="-571500" algn="ctr">
              <a:buFont typeface="Wingdings" pitchFamily="2" charset="2"/>
              <a:buChar char="§"/>
              <a:defRPr sz="3600"/>
            </a:lvl2pPr>
            <a:lvl3pPr marL="996950" indent="-457200" algn="ctr">
              <a:buFont typeface="Wingdings" pitchFamily="2" charset="2"/>
              <a:buChar char="§"/>
              <a:tabLst/>
              <a:defRPr sz="3200"/>
            </a:lvl3pPr>
            <a:lvl4pPr marL="3175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268287" indent="0" algn="ctr">
              <a:buFontTx/>
              <a:buNone/>
              <a:defRPr sz="3200"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65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>
            <a:lvl4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>
              <a:defRPr b="0" i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esq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2000" b="0" i="0" noProof="0" smtClean="0"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pt-BR" sz="2000" b="0" i="0" kern="1200" spc="0" baseline="0" noProof="0" dirty="0">
                <a:solidFill>
                  <a:schemeClr val="tx1"/>
                </a:solidFill>
                <a:latin typeface="CMU Typewriter Text Light" panose="02000309000000000000" pitchFamily="49" charset="0"/>
                <a:ea typeface="CMU Typewriter Text Light" panose="02000309000000000000" pitchFamily="49" charset="0"/>
                <a:cs typeface="CMU Typewriter Text Light" panose="02000309000000000000" pitchFamily="49" charset="0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620713"/>
            <a:ext cx="8280400" cy="1189037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/>
          <a:p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o título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809750"/>
            <a:ext cx="8280400" cy="46799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336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6" r:id="rId1"/>
    <p:sldLayoutId id="2147484154" r:id="rId2"/>
    <p:sldLayoutId id="2147484137" r:id="rId3"/>
    <p:sldLayoutId id="2147484138" r:id="rId4"/>
    <p:sldLayoutId id="2147484139" r:id="rId5"/>
    <p:sldLayoutId id="2147484140" r:id="rId6"/>
    <p:sldLayoutId id="2147484155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50" r:id="rId16"/>
    <p:sldLayoutId id="214748415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047" rtl="0" eaLnBrk="1" latinLnBrk="0" hangingPunct="1">
        <a:lnSpc>
          <a:spcPct val="80000"/>
        </a:lnSpc>
        <a:spcBef>
          <a:spcPct val="0"/>
        </a:spcBef>
        <a:buNone/>
        <a:defRPr sz="4000" b="0" i="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Roboto Condensed Light" charset="0"/>
          <a:cs typeface="Roboto Condensed Light" charset="0"/>
        </a:defRPr>
      </a:lvl1pPr>
    </p:titleStyle>
    <p:bodyStyle>
      <a:lvl1pPr marL="270000" indent="-270000" algn="l" defTabSz="914047" rtl="0" eaLnBrk="1" latinLnBrk="0" hangingPunct="1">
        <a:spcBef>
          <a:spcPts val="1800"/>
        </a:spcBef>
        <a:buClr>
          <a:schemeClr val="accent2"/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1pPr>
      <a:lvl2pPr marL="540000" indent="-269784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65000"/>
          </a:schemeClr>
        </a:buClr>
        <a:buSzPct val="100000"/>
        <a:buFont typeface="Wingdings" panose="05000000000000000000" pitchFamily="2" charset="2"/>
        <a:buChar char="§"/>
        <a:tabLst/>
        <a:defRPr sz="24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2pPr>
      <a:lvl3pPr marL="800100" indent="-260350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Wingdings" panose="05000000000000000000" pitchFamily="2" charset="2"/>
        <a:buChar char="§"/>
        <a:tabLst/>
        <a:defRPr sz="2000" b="0" i="0" kern="1200" spc="0" baseline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3pPr>
      <a:lvl4pPr marL="454025" indent="-450850" algn="l" defTabSz="251680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2000" b="0" i="0" kern="1200" spc="-50" baseline="0" noProof="0" dirty="0" smtClean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4pPr>
      <a:lvl5pPr marL="711200" indent="-442913" algn="l" defTabSz="91404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pt-BR" sz="2000" b="0" i="0" kern="1200" spc="-50" baseline="0" noProof="0" dirty="0">
          <a:solidFill>
            <a:schemeClr val="tx1"/>
          </a:solidFill>
          <a:latin typeface="CMU Typewriter Text Light" panose="02000309000000000000" pitchFamily="49" charset="0"/>
          <a:ea typeface="CMU Typewriter Text Light" panose="02000309000000000000" pitchFamily="49" charset="0"/>
          <a:cs typeface="CMU Typewriter Text Light" panose="02000309000000000000" pitchFamily="49" charset="0"/>
        </a:defRPr>
      </a:lvl5pPr>
      <a:lvl6pPr marL="990000" indent="-540000" algn="l" defTabSz="914047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sz="2000" b="0" i="0" kern="1200">
          <a:solidFill>
            <a:schemeClr val="tx1"/>
          </a:solidFill>
          <a:latin typeface="Fira Code" charset="0"/>
          <a:ea typeface="Fira Code" charset="0"/>
          <a:cs typeface="Fira Code" charset="0"/>
        </a:defRPr>
      </a:lvl6pPr>
      <a:lvl7pPr marL="2970658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84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05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47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7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9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21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4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69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96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88">
          <p15:clr>
            <a:srgbClr val="F26B43"/>
          </p15:clr>
        </p15:guide>
        <p15:guide id="6" orient="horz" pos="7007">
          <p15:clr>
            <a:srgbClr val="F26B43"/>
          </p15:clr>
        </p15:guide>
        <p15:guide id="9" orient="horz" pos="1140">
          <p15:clr>
            <a:srgbClr val="F26B43"/>
          </p15:clr>
        </p15:guide>
        <p15:guide id="11" pos="9493">
          <p15:clr>
            <a:srgbClr val="F26B43"/>
          </p15:clr>
        </p15:guide>
        <p15:guide id="42" pos="2880">
          <p15:clr>
            <a:srgbClr val="F26B43"/>
          </p15:clr>
        </p15:guide>
        <p15:guide id="45" orient="horz" pos="2614">
          <p15:clr>
            <a:srgbClr val="F26B43"/>
          </p15:clr>
        </p15:guide>
        <p15:guide id="49" orient="horz" pos="176">
          <p15:clr>
            <a:srgbClr val="F26B43"/>
          </p15:clr>
        </p15:guide>
        <p15:guide id="52" orient="horz" pos="391">
          <p15:clr>
            <a:srgbClr val="F26B43"/>
          </p15:clr>
        </p15:guide>
        <p15:guide id="53" orient="horz" pos="913">
          <p15:clr>
            <a:srgbClr val="F26B43"/>
          </p15:clr>
        </p15:guide>
        <p15:guide id="54" pos="5488" userDrawn="1">
          <p15:clr>
            <a:srgbClr val="F26B43"/>
          </p15:clr>
        </p15:guide>
        <p15:guide id="55" pos="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30" Type="http://schemas.openxmlformats.org/officeDocument/2006/relationships/image" Target="../media/image10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m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comput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err="1">
                <a:latin typeface="Myriad Pro Light Condensed" charset="0"/>
                <a:ea typeface="Myriad Pro Light Condensed" charset="0"/>
                <a:cs typeface="Myriad Pro Light Condensed" charset="0"/>
              </a:rPr>
              <a:t>Apresentação</a:t>
            </a:r>
            <a:r>
              <a:rPr lang="en-US" sz="6600" dirty="0">
                <a:latin typeface="Myriad Pro Light Condensed" charset="0"/>
                <a:ea typeface="Myriad Pro Light Condensed" charset="0"/>
                <a:cs typeface="Myriad Pro Light Condensed" charset="0"/>
              </a:rPr>
              <a:t> da </a:t>
            </a:r>
            <a:r>
              <a:rPr lang="en-US" sz="6600" dirty="0" err="1">
                <a:latin typeface="Myriad Pro Light Condensed" charset="0"/>
                <a:ea typeface="Myriad Pro Light Condensed" charset="0"/>
                <a:cs typeface="Myriad Pro Light Condensed" charset="0"/>
              </a:rPr>
              <a:t>disciplina</a:t>
            </a:r>
            <a:endParaRPr lang="en-US" sz="6600" dirty="0">
              <a:latin typeface="Myriad Pro Light Condensed" charset="0"/>
              <a:ea typeface="Myriad Pro Light Condensed" charset="0"/>
              <a:cs typeface="Myriad Pro Light Condensed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T00</a:t>
            </a:r>
          </a:p>
        </p:txBody>
      </p:sp>
    </p:spTree>
    <p:extLst>
      <p:ext uri="{BB962C8B-B14F-4D97-AF65-F5344CB8AC3E}">
        <p14:creationId xmlns:p14="http://schemas.microsoft.com/office/powerpoint/2010/main" val="52129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50" dirty="0" err="1"/>
              <a:t>Correção</a:t>
            </a:r>
            <a:r>
              <a:rPr lang="en-US" spc="-150" dirty="0"/>
              <a:t> de </a:t>
            </a:r>
            <a:r>
              <a:rPr lang="en-US" spc="-150" dirty="0" err="1"/>
              <a:t>questões</a:t>
            </a:r>
            <a:r>
              <a:rPr lang="en-US" spc="-150" dirty="0"/>
              <a:t> de </a:t>
            </a:r>
            <a:r>
              <a:rPr lang="en-US" spc="-150" dirty="0" err="1"/>
              <a:t>resposta</a:t>
            </a:r>
            <a:r>
              <a:rPr lang="en-US" spc="-150" dirty="0"/>
              <a:t> </a:t>
            </a:r>
            <a:r>
              <a:rPr lang="en-US" spc="-150" dirty="0" err="1"/>
              <a:t>múltipla</a:t>
            </a:r>
            <a:r>
              <a:rPr lang="en-US" spc="-150" dirty="0"/>
              <a:t> </a:t>
            </a:r>
            <a:endParaRPr lang="pt-BR" spc="-1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Suponha </a:t>
                </a:r>
                <a:r>
                  <a:rPr lang="en-US" dirty="0" err="1"/>
                  <a:t>que</a:t>
                </a:r>
                <a:r>
                  <a:rPr lang="en-US" dirty="0"/>
                  <a:t> a </a:t>
                </a:r>
                <a:r>
                  <a:rPr lang="en-US" dirty="0" err="1"/>
                  <a:t>questão</a:t>
                </a:r>
                <a:r>
                  <a:rPr lang="en-US" dirty="0"/>
                  <a:t> </a:t>
                </a:r>
                <a:r>
                  <a:rPr lang="en-US" dirty="0" err="1"/>
                  <a:t>tenha</a:t>
                </a:r>
                <a:r>
                  <a:rPr lang="pt-BR" dirty="0"/>
                  <a:t>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pt-BR" dirty="0"/>
                  <a:t> alternativas corretas.</a:t>
                </a:r>
              </a:p>
              <a:p>
                <a:r>
                  <a:rPr lang="pt-BR" dirty="0"/>
                  <a:t>Se você marcar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dirty="0"/>
                  <a:t> alternativas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pt-BR" dirty="0"/>
                  <a:t> e, dentre elas,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estiverem corretas, a nota será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100%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en-US" dirty="0"/>
                  <a:t>Se </a:t>
                </a:r>
                <a:r>
                  <a:rPr lang="en-US" dirty="0" err="1"/>
                  <a:t>você</a:t>
                </a:r>
                <a:r>
                  <a:rPr lang="en-US" dirty="0"/>
                  <a:t> </a:t>
                </a:r>
                <a:r>
                  <a:rPr lang="en-US" dirty="0" err="1"/>
                  <a:t>marcar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dirty="0"/>
                  <a:t> alternativas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pt-BR" dirty="0"/>
                  <a:t> será adotada como resposta a pior combinação de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pt-BR" dirty="0"/>
                  <a:t> alternativas. </a:t>
                </a:r>
              </a:p>
              <a:p>
                <a:pPr lvl="1"/>
                <a:r>
                  <a:rPr lang="pt-BR" dirty="0"/>
                  <a:t>Sua nota será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den>
                    </m:f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100%</m:t>
                    </m:r>
                  </m:oMath>
                </a14:m>
                <a:r>
                  <a:rPr lang="pt-BR" dirty="0"/>
                  <a:t>, onde </a:t>
                </a:r>
                <a14:m>
                  <m:oMath xmlns:m="http://schemas.openxmlformats.org/officeDocument/2006/math">
                    <m:r>
                      <a:rPr lang="pt-BR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pt-BR" dirty="0"/>
                  <a:t> é o número de alternativas corretas na combinação adotada.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 rotWithShape="0">
                <a:blip r:embed="rId30"/>
                <a:stretch>
                  <a:fillRect l="-2651" t="-1693" r="-316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 Placeholder 3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4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31800" y="1449236"/>
                <a:ext cx="8280400" cy="540055"/>
              </a:xfrm>
            </p:spPr>
            <p:txBody>
              <a:bodyPr>
                <a:normAutofit/>
              </a:bodyPr>
              <a:lstStyle/>
              <a:p>
                <a:r>
                  <a:rPr lang="pt-BR" spc="-50" dirty="0"/>
                  <a:t>Questão com quatro alternativas, sendo </a:t>
                </a:r>
                <a14:m>
                  <m:oMath xmlns:m="http://schemas.openxmlformats.org/officeDocument/2006/math">
                    <m:r>
                      <a:rPr lang="pt-BR" i="1" spc="-50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pt-BR" spc="-50" dirty="0"/>
                  <a:t> e </a:t>
                </a:r>
                <a14:m>
                  <m:oMath xmlns:m="http://schemas.openxmlformats.org/officeDocument/2006/math">
                    <m:r>
                      <a:rPr lang="pt-BR" i="1" spc="-50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pt-BR" spc="-50" dirty="0"/>
                  <a:t> corretas.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1800" y="1449236"/>
                <a:ext cx="8280400" cy="540055"/>
              </a:xfrm>
              <a:blipFill rotWithShape="0">
                <a:blip r:embed="rId3"/>
                <a:stretch>
                  <a:fillRect l="-1988" t="-20455" b="-19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607902593"/>
                  </p:ext>
                </p:extLst>
              </p:nvPr>
            </p:nvGraphicFramePr>
            <p:xfrm>
              <a:off x="701133" y="2144117"/>
              <a:ext cx="8011067" cy="40112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04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6212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21852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01402"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Resposta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dirty="0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Valor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Razão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latin typeface="Cambria Math" panose="02040503050406030204" pitchFamily="18" charset="0"/>
                                  </a:rPr>
                                  <m:t>𝐴𝐵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100%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err="1"/>
                            <a:t>Resposta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i="1" dirty="0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duas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04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err="1"/>
                            <a:t>Nenhuma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pt-BR" sz="1800" b="0" i="1" smtClean="0">
                                    <a:latin typeface="Cambria Math" charset="0"/>
                                  </a:rPr>
                                  <m:t>𝐴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 </a:t>
                          </a:r>
                          <a:r>
                            <a:rPr lang="en-US" sz="1800" dirty="0" err="1"/>
                            <a:t>duas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sz="1800" b="0" i="1" smtClean="0">
                                    <a:latin typeface="Cambria Math" charset="0"/>
                                  </a:rPr>
                                  <m:t>𝐵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spc="-60" dirty="0"/>
                            <a:t>Usa-se a </a:t>
                          </a:r>
                          <a:r>
                            <a:rPr lang="en-US" sz="1800" spc="-60" dirty="0" err="1"/>
                            <a:t>pior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combinação</a:t>
                          </a:r>
                          <a:r>
                            <a:rPr lang="en-US" sz="1800" spc="-60" baseline="0" dirty="0"/>
                            <a:t> de </a:t>
                          </a:r>
                          <a:r>
                            <a:rPr lang="en-US" sz="1800" spc="-60" baseline="0" dirty="0" err="1"/>
                            <a:t>duas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alternativas</a:t>
                          </a:r>
                          <a:r>
                            <a:rPr lang="en-US" sz="1800" spc="-60" baseline="0" dirty="0"/>
                            <a:t>. </a:t>
                          </a:r>
                          <a:r>
                            <a:rPr lang="en-US" sz="1800" spc="-60" baseline="0" dirty="0" err="1"/>
                            <a:t>Neste</a:t>
                          </a:r>
                          <a:r>
                            <a:rPr lang="en-US" sz="1800" spc="-60" baseline="0" dirty="0"/>
                            <a:t> </a:t>
                          </a:r>
                          <a:r>
                            <a:rPr lang="en-US" sz="1800" spc="-60" baseline="0" dirty="0" err="1"/>
                            <a:t>caso</a:t>
                          </a:r>
                          <a:r>
                            <a:rPr lang="en-US" sz="1800" spc="-6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60" baseline="0" smtClean="0">
                                  <a:latin typeface="Cambria Math" charset="0"/>
                                </a:rPr>
                                <m:t>𝐴𝐶</m:t>
                              </m:r>
                            </m:oMath>
                          </a14:m>
                          <a:r>
                            <a:rPr lang="pt-BR" sz="1800" spc="-60" dirty="0"/>
                            <a:t> ou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60" baseline="0" smtClean="0">
                                  <a:latin typeface="Cambria Math" charset="0"/>
                                </a:rPr>
                                <m:t>𝐵𝐶</m:t>
                              </m:r>
                            </m:oMath>
                          </a14:m>
                          <a:r>
                            <a:rPr lang="pt-BR" sz="1800" spc="-6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𝐴𝐶𝐷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spc="-50" dirty="0"/>
                            <a:t>Usa-se a </a:t>
                          </a:r>
                          <a:r>
                            <a:rPr lang="en-US" sz="1800" spc="-50" dirty="0" err="1"/>
                            <a:t>pior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combinação</a:t>
                          </a:r>
                          <a:r>
                            <a:rPr lang="en-US" sz="1800" spc="-50" baseline="0" dirty="0"/>
                            <a:t> de </a:t>
                          </a:r>
                          <a:r>
                            <a:rPr lang="en-US" sz="1800" spc="-50" baseline="0" dirty="0" err="1"/>
                            <a:t>duas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alternativas</a:t>
                          </a:r>
                          <a:r>
                            <a:rPr lang="en-US" sz="1800" spc="-50" baseline="0" dirty="0"/>
                            <a:t>. </a:t>
                          </a:r>
                          <a:r>
                            <a:rPr lang="en-US" sz="1800" spc="-50" baseline="0" dirty="0" err="1"/>
                            <a:t>Neste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caso</a:t>
                          </a:r>
                          <a:r>
                            <a:rPr lang="en-US" sz="1800" spc="-5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50" baseline="0" smtClean="0"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oMath>
                          </a14:m>
                          <a:r>
                            <a:rPr lang="pt-BR" sz="1800" spc="-5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𝐴𝐵𝐶𝐷</m:t>
                                </m:r>
                              </m:oMath>
                            </m:oMathPara>
                          </a14:m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spc="-50" dirty="0"/>
                            <a:t>Usa-se a </a:t>
                          </a:r>
                          <a:r>
                            <a:rPr lang="en-US" sz="1800" spc="-50" dirty="0" err="1"/>
                            <a:t>pior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combinação</a:t>
                          </a:r>
                          <a:r>
                            <a:rPr lang="en-US" sz="1800" spc="-50" baseline="0" dirty="0"/>
                            <a:t> de </a:t>
                          </a:r>
                          <a:r>
                            <a:rPr lang="en-US" sz="1800" spc="-50" baseline="0" dirty="0" err="1"/>
                            <a:t>duas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alternativas</a:t>
                          </a:r>
                          <a:r>
                            <a:rPr lang="en-US" sz="1800" spc="-50" baseline="0" dirty="0"/>
                            <a:t>. </a:t>
                          </a:r>
                          <a:r>
                            <a:rPr lang="en-US" sz="1800" spc="-50" baseline="0" dirty="0" err="1"/>
                            <a:t>Neste</a:t>
                          </a:r>
                          <a:r>
                            <a:rPr lang="en-US" sz="1800" spc="-50" baseline="0" dirty="0"/>
                            <a:t> </a:t>
                          </a:r>
                          <a:r>
                            <a:rPr lang="en-US" sz="1800" spc="-50" baseline="0" dirty="0" err="1"/>
                            <a:t>caso</a:t>
                          </a:r>
                          <a:r>
                            <a:rPr lang="en-US" sz="1800" spc="-50" baseline="0" dirty="0"/>
                            <a:t>,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b="0" i="1" spc="-50" baseline="0" smtClean="0"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oMath>
                          </a14:m>
                          <a:r>
                            <a:rPr lang="pt-BR" sz="1800" spc="-50" dirty="0"/>
                            <a:t>.</a:t>
                          </a: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607902593"/>
                  </p:ext>
                </p:extLst>
              </p:nvPr>
            </p:nvGraphicFramePr>
            <p:xfrm>
              <a:off x="701133" y="2144117"/>
              <a:ext cx="8011067" cy="40112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0417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0"/>
                        </a:ext>
                      </a:extLst>
                    </a:gridCol>
                    <a:gridCol w="762129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1"/>
                        </a:ext>
                      </a:extLst>
                    </a:gridCol>
                    <a:gridCol w="6218521">
                      <a:extLst>
                        <a:ext uri="{9D8B030D-6E8A-4147-A177-3AD203B41FA5}">
                          <a16:colId xmlns:a16="http://schemas.microsoft.com/office/drawing/2014/main" xmlns="" xmlns:a14="http://schemas.microsoft.com/office/drawing/2010/main" val="20002"/>
                        </a:ext>
                      </a:extLst>
                    </a:gridCol>
                  </a:tblGrid>
                  <a:tr h="501402"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Resposta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dirty="0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Valor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1" i="0" dirty="0" err="1">
                              <a:latin typeface="Myriad Pro Condensed" charset="0"/>
                              <a:ea typeface="Myriad Pro Condensed" charset="0"/>
                              <a:cs typeface="Myriad Pro Condensed" charset="0"/>
                            </a:rPr>
                            <a:t>Razão</a:t>
                          </a:r>
                          <a:endParaRPr lang="pt-BR" sz="1800" b="1" i="0" dirty="0">
                            <a:latin typeface="Myriad Pro Condensed" charset="0"/>
                            <a:ea typeface="Myriad Pro Condensed" charset="0"/>
                            <a:cs typeface="Myriad Pro Condensed" charset="0"/>
                          </a:endParaRPr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0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100000" r="-680473" b="-6024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100%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err="1"/>
                            <a:t>Resposta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en-US" sz="1800" dirty="0" err="1"/>
                            <a:t>correta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1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202439" r="-680473" b="-5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Uma de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duas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alternativas</a:t>
                          </a:r>
                          <a:r>
                            <a:rPr lang="en-US" sz="1800" baseline="0" dirty="0"/>
                            <a:t> </a:t>
                          </a:r>
                          <a:r>
                            <a:rPr lang="en-US" sz="1800" baseline="0" dirty="0" err="1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2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298795" r="-680473" b="-4036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0</a:t>
                          </a:r>
                          <a:r>
                            <a:rPr lang="en-US" sz="1800" dirty="0"/>
                            <a:t>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pPr marL="0" marR="0" indent="0" algn="l" defTabSz="91404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 err="1" smtClean="0"/>
                            <a:t>Nenhuma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alternativa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correta</a:t>
                          </a:r>
                          <a:endParaRPr lang="pt-BR" sz="1800" dirty="0" smtClean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3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403659" r="-680473" b="-3085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 smtClean="0"/>
                            <a:t>50</a:t>
                          </a:r>
                          <a:r>
                            <a:rPr lang="en-US" sz="1800" dirty="0"/>
                            <a:t>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 smtClean="0"/>
                            <a:t>Uma de </a:t>
                          </a:r>
                          <a:r>
                            <a:rPr lang="en-US" sz="1800" dirty="0" err="1" smtClean="0"/>
                            <a:t>duas</a:t>
                          </a:r>
                          <a:r>
                            <a:rPr lang="en-US" sz="1800" dirty="0" smtClean="0"/>
                            <a:t> </a:t>
                          </a:r>
                          <a:r>
                            <a:rPr lang="en-US" sz="1800" dirty="0" err="1" smtClean="0"/>
                            <a:t>alternativas</a:t>
                          </a:r>
                          <a:r>
                            <a:rPr lang="en-US" sz="1800" baseline="0" dirty="0" smtClean="0"/>
                            <a:t> </a:t>
                          </a:r>
                          <a:r>
                            <a:rPr lang="en-US" sz="1800" baseline="0" dirty="0" err="1" smtClean="0"/>
                            <a:t>corretas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4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503659" r="-680473" b="-2085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50%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503659" r="-392" b="-2085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5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596386" r="-680473" b="-1060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596386" r="-392" b="-1060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6"/>
                      </a:ext>
                    </a:extLst>
                  </a:tr>
                  <a:tr h="50140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1183" t="-704878" r="-680473" b="-73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0%</a:t>
                          </a:r>
                          <a:endParaRPr lang="pt-BR" sz="1800" dirty="0"/>
                        </a:p>
                      </a:txBody>
                      <a:tcPr marL="94521" marR="94521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521" marR="94521" anchor="ctr">
                        <a:blipFill rotWithShape="0">
                          <a:blip r:embed="rId4"/>
                          <a:stretch>
                            <a:fillRect l="-28991" t="-704878" r="-392" b="-73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xmlns:a14="http://schemas.microsoft.com/office/drawing/2010/main" val="100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pc="-120" dirty="0" err="1"/>
              <a:t>Exemplo</a:t>
            </a:r>
            <a:r>
              <a:rPr lang="en-US" sz="3200" spc="-120" dirty="0"/>
              <a:t> de </a:t>
            </a:r>
            <a:r>
              <a:rPr lang="en-US" sz="3200" spc="-120" dirty="0" err="1"/>
              <a:t>correção</a:t>
            </a:r>
            <a:r>
              <a:rPr lang="en-US" sz="3200" spc="-120" dirty="0"/>
              <a:t> de </a:t>
            </a:r>
            <a:r>
              <a:rPr lang="en-US" sz="3200" spc="-120" dirty="0" err="1"/>
              <a:t>questão</a:t>
            </a:r>
            <a:r>
              <a:rPr lang="en-US" sz="3200" spc="-120" dirty="0"/>
              <a:t> de </a:t>
            </a:r>
            <a:r>
              <a:rPr lang="en-US" sz="3200" spc="-120" dirty="0" err="1"/>
              <a:t>resposta</a:t>
            </a:r>
            <a:r>
              <a:rPr lang="en-US" sz="3200" spc="-120" dirty="0"/>
              <a:t> </a:t>
            </a:r>
            <a:r>
              <a:rPr lang="en-US" sz="3200" spc="-120" dirty="0" err="1"/>
              <a:t>múltipla</a:t>
            </a:r>
            <a:endParaRPr lang="pt-BR" sz="3200" spc="-12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31800" y="5658234"/>
            <a:ext cx="8280400" cy="8314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1800" y="5161145"/>
            <a:ext cx="8280400" cy="132855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1800" y="4664056"/>
            <a:ext cx="8280400" cy="1825644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1800" y="4166966"/>
            <a:ext cx="8280400" cy="2322733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1800" y="3669876"/>
            <a:ext cx="8280400" cy="2819823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31800" y="3154375"/>
            <a:ext cx="8280400" cy="3335324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31800" y="2638873"/>
            <a:ext cx="8280400" cy="3850825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0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Cálculo das notas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6795" name="Rectangle 11"/>
              <p:cNvSpPr>
                <a:spLocks noGrp="1" noChangeArrowheads="1"/>
              </p:cNvSpPr>
              <p:nvPr>
                <p:ph sz="quarter" idx="10"/>
              </p:nvPr>
            </p:nvSpPr>
            <p:spPr>
              <a:xfrm>
                <a:off x="431799" y="1449388"/>
                <a:ext cx="8712201" cy="5040312"/>
              </a:xfrm>
            </p:spPr>
            <p:txBody>
              <a:bodyPr>
                <a:normAutofit/>
              </a:bodyPr>
              <a:lstStyle/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Cálculo da média das provas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𝑀</m:t>
                    </m:r>
                  </m:oMath>
                </a14:m>
                <a:endParaRPr lang="pt-BR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𝑀</m:t>
                    </m:r>
                    <m:r>
                      <a:rPr lang="pt-BR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pt-BR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pt-BR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pt-BR" smtClean="0">
                            <a:latin typeface="Cambria Math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pt-BR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pt-BR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endParaRPr lang="pt-BR" dirty="0"/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Condição necessária para realizar o exame</a:t>
                </a:r>
              </a:p>
              <a:p>
                <a:pPr lvl="1"/>
                <a:r>
                  <a:rPr lang="pt-BR" dirty="0"/>
                  <a:t>Se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2.5≤</m:t>
                    </m:r>
                    <m:r>
                      <a:rPr lang="pt-BR" smtClean="0">
                        <a:latin typeface="Cambria Math" charset="0"/>
                      </a:rPr>
                      <m:t>𝑀</m:t>
                    </m:r>
                    <m:r>
                      <a:rPr lang="pt-BR" smtClean="0">
                        <a:latin typeface="Cambria Math" charset="0"/>
                      </a:rPr>
                      <m:t>&lt;5.0</m:t>
                    </m:r>
                  </m:oMath>
                </a14:m>
                <a:r>
                  <a:rPr lang="pt-BR" dirty="0"/>
                  <a:t>, você poderá fazer o Exame.</a:t>
                </a:r>
              </a:p>
              <a:p>
                <a:pPr lvl="1"/>
                <a:r>
                  <a:rPr lang="pt-BR" dirty="0"/>
                  <a:t>Seja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𝐸</m:t>
                    </m:r>
                  </m:oMath>
                </a14:m>
                <a:r>
                  <a:rPr lang="pt-BR" dirty="0"/>
                  <a:t> a nota do Exame.</a:t>
                </a:r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Cálculo da nota final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𝐹</m:t>
                    </m:r>
                  </m:oMath>
                </a14:m>
                <a:endParaRPr lang="pt-BR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lvl="1"/>
                <a:r>
                  <a:rPr lang="pt-BR" spc="-50" dirty="0"/>
                  <a:t>Se </a:t>
                </a:r>
                <a14:m>
                  <m:oMath xmlns:m="http://schemas.openxmlformats.org/officeDocument/2006/math">
                    <m:r>
                      <a:rPr lang="pt-BR" spc="-50">
                        <a:latin typeface="Cambria Math" charset="0"/>
                      </a:rPr>
                      <m:t>2.5≤</m:t>
                    </m:r>
                    <m:r>
                      <a:rPr lang="pt-BR" spc="-50">
                        <a:latin typeface="Cambria Math" charset="0"/>
                      </a:rPr>
                      <m:t>𝑀</m:t>
                    </m:r>
                    <m:r>
                      <a:rPr lang="pt-BR" spc="-50">
                        <a:latin typeface="Cambria Math" charset="0"/>
                      </a:rPr>
                      <m:t>&lt;5.0</m:t>
                    </m:r>
                  </m:oMath>
                </a14:m>
                <a:r>
                  <a:rPr lang="pt-BR" spc="-50" dirty="0"/>
                  <a:t> e você tiver feito o Exame, </a:t>
                </a:r>
                <a14:m>
                  <m:oMath xmlns:m="http://schemas.openxmlformats.org/officeDocument/2006/math">
                    <m:r>
                      <a:rPr lang="pt-BR" spc="-50" smtClean="0">
                        <a:latin typeface="Cambria Math" charset="0"/>
                      </a:rPr>
                      <m:t>𝐹</m:t>
                    </m:r>
                    <m:r>
                      <a:rPr lang="pt-BR" spc="-50" smtClean="0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pt-BR" i="1" spc="-5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pt-BR" spc="-50" smtClean="0">
                            <a:latin typeface="Cambria Math" charset="0"/>
                          </a:rPr>
                          <m:t>min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pt-BR" i="1" spc="-5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pc="-50" smtClean="0">
                                <a:latin typeface="Cambria Math" charset="0"/>
                              </a:rPr>
                              <m:t>5.0, </m:t>
                            </m:r>
                            <m:f>
                              <m:fPr>
                                <m:ctrlPr>
                                  <a:rPr lang="mr-IN" i="1" spc="-5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+</m:t>
                                </m:r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𝐸</m:t>
                                </m:r>
                              </m:num>
                              <m:den>
                                <m:r>
                                  <a:rPr lang="pt-BR" spc="-50" smtClean="0">
                                    <a:latin typeface="Cambria Math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pt-BR" spc="-50" dirty="0"/>
              </a:p>
              <a:p>
                <a:pPr lvl="1"/>
                <a:r>
                  <a:rPr lang="pt-BR" dirty="0"/>
                  <a:t>Em todos os outros casos, </a:t>
                </a:r>
                <a14:m>
                  <m:oMath xmlns:m="http://schemas.openxmlformats.org/officeDocument/2006/math">
                    <m:r>
                      <a:rPr lang="pt-BR" smtClean="0">
                        <a:latin typeface="Cambria Math" charset="0"/>
                      </a:rPr>
                      <m:t>𝐹</m:t>
                    </m:r>
                    <m:r>
                      <a:rPr lang="pt-BR" smtClean="0">
                        <a:latin typeface="Cambria Math" charset="0"/>
                      </a:rPr>
                      <m:t>=</m:t>
                    </m:r>
                    <m:r>
                      <a:rPr lang="pt-BR" smtClean="0">
                        <a:latin typeface="Cambria Math" charset="0"/>
                      </a:rPr>
                      <m:t>𝑀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b="1" dirty="0">
                    <a:solidFill>
                      <a:schemeClr val="accent1">
                        <a:lumMod val="75000"/>
                      </a:schemeClr>
                    </a:solidFill>
                  </a:rPr>
                  <a:t>Se </a:t>
                </a:r>
                <a14:m>
                  <m:oMath xmlns:m="http://schemas.openxmlformats.org/officeDocument/2006/math">
                    <m:r>
                      <a:rPr lang="pt-BR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𝐹</m:t>
                    </m:r>
                    <m:r>
                      <a:rPr lang="en-US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charset="0"/>
                      </a:rPr>
                      <m:t>≥5</m:t>
                    </m:r>
                  </m:oMath>
                </a14:m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</a:rPr>
                  <a:t>, </a:t>
                </a:r>
                <a:r>
                  <a:rPr lang="en-US" b="1" dirty="0" err="1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você</a:t>
                </a:r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 </a:t>
                </a:r>
                <a:r>
                  <a:rPr lang="en-US" b="1" dirty="0" err="1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passou</a:t>
                </a:r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!</a:t>
                </a:r>
              </a:p>
            </p:txBody>
          </p:sp>
        </mc:Choice>
        <mc:Fallback xmlns="">
          <p:sp>
            <p:nvSpPr>
              <p:cNvPr id="246795" name="Rectangle 1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431799" y="1449388"/>
                <a:ext cx="8712201" cy="5040312"/>
              </a:xfrm>
              <a:blipFill>
                <a:blip r:embed="rId3"/>
                <a:stretch>
                  <a:fillRect l="-1892" t="-1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6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6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6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6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6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6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6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6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6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79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9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Datas e Horários das Provas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Espaço Reservado para Conteúdo 2"/>
              <p:cNvGraphicFramePr>
                <a:graphicFrameLocks noGrp="1"/>
              </p:cNvGraphicFramePr>
              <p:nvPr>
                <p:ph sz="quarter" idx="10"/>
                <p:extLst>
                  <p:ext uri="{D42A27DB-BD31-4B8C-83A1-F6EECF244321}">
                    <p14:modId xmlns:p14="http://schemas.microsoft.com/office/powerpoint/2010/main" val="291185731"/>
                  </p:ext>
                </p:extLst>
              </p:nvPr>
            </p:nvGraphicFramePr>
            <p:xfrm>
              <a:off x="431800" y="1449388"/>
              <a:ext cx="8280400" cy="34569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7991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0048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Provas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Data 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6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01/10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6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pt-BR" sz="3600" b="0" i="1" u="none" strike="noStrike" smtClean="0">
                                        <a:effectLst/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26/11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b="0" i="1" u="none" strike="noStrike" smtClean="0">
                                    <a:effectLst/>
                                    <a:latin typeface="Cambria Math" panose="02040503050406030204" pitchFamily="18" charset="0"/>
                                    <a:ea typeface="Cambria" charset="0"/>
                                    <a:cs typeface="Cambria" charset="0"/>
                                  </a:rPr>
                                  <m:t>𝐸𝑥𝑎𝑚𝑒</m:t>
                                </m:r>
                              </m:oMath>
                            </m:oMathPara>
                          </a14:m>
                          <a:endParaRPr lang="pt-BR" sz="3600" b="0" i="1" u="none" strike="noStrike" dirty="0">
                            <a:effectLst/>
                            <a:latin typeface="Cambria" charset="0"/>
                            <a:ea typeface="Cambria" charset="0"/>
                            <a:cs typeface="Cambria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12/12 (quarta-feira) às 19h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Espaço Reservado para Conteúdo 2"/>
              <p:cNvGraphicFramePr>
                <a:graphicFrameLocks noGrp="1"/>
              </p:cNvGraphicFramePr>
              <p:nvPr>
                <p:ph sz="quarter" idx="10"/>
                <p:extLst>
                  <p:ext uri="{D42A27DB-BD31-4B8C-83A1-F6EECF244321}">
                    <p14:modId xmlns:p14="http://schemas.microsoft.com/office/powerpoint/2010/main" val="291185731"/>
                  </p:ext>
                </p:extLst>
              </p:nvPr>
            </p:nvGraphicFramePr>
            <p:xfrm>
              <a:off x="431800" y="1449388"/>
              <a:ext cx="8280400" cy="34569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7991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30048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864235"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Provas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Data </a:t>
                          </a:r>
                          <a:endParaRPr lang="pt-BR" sz="36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100000" r="-319231" b="-2086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01/10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202941" r="-319231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26/11 (segunda-feira) às 21h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86423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7160" marR="137160" marT="137160" marB="137160" anchor="ctr">
                        <a:blipFill>
                          <a:blip r:embed="rId3"/>
                          <a:stretch>
                            <a:fillRect l="-641" t="-302941" r="-319231" b="-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t"/>
                          <a:r>
                            <a:rPr lang="pt-BR" sz="3600" u="none" strike="noStrike" dirty="0">
                              <a:effectLst/>
                            </a:rPr>
                            <a:t>12/12 (quarta-feira) às 19h</a:t>
                          </a:r>
                          <a:endParaRPr lang="pt-BR" sz="3600" b="0" i="0" u="none" strike="noStrike" dirty="0">
                            <a:effectLst/>
                            <a:latin typeface="Myriad Pro Light SemiCondensed" charset="0"/>
                          </a:endParaRPr>
                        </a:p>
                      </a:txBody>
                      <a:tcPr marL="137160" marR="137160" marT="137160" marB="13716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1" name="Text Placeholder 3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EAD-18AC-AB43-B85A-6FFE81A1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Exercícios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0C940-7311-9946-AE63-178A8701BED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 Material de </a:t>
            </a:r>
            <a:r>
              <a:rPr lang="en-US" dirty="0" err="1"/>
              <a:t>Apoio</a:t>
            </a:r>
            <a:r>
              <a:rPr lang="en-US" dirty="0"/>
              <a:t> </a:t>
            </a:r>
            <a:r>
              <a:rPr lang="en-US" dirty="0" err="1"/>
              <a:t>disponível</a:t>
            </a:r>
            <a:r>
              <a:rPr lang="en-US" dirty="0"/>
              <a:t> no GitHub </a:t>
            </a:r>
            <a:r>
              <a:rPr lang="en-US" dirty="0" err="1"/>
              <a:t>incluirá</a:t>
            </a:r>
            <a:r>
              <a:rPr lang="en-US" dirty="0"/>
              <a:t> </a:t>
            </a:r>
            <a:r>
              <a:rPr lang="en-US" dirty="0" err="1"/>
              <a:t>listas</a:t>
            </a:r>
            <a:r>
              <a:rPr lang="en-US" dirty="0"/>
              <a:t> de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sugeridas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trabalho</a:t>
            </a:r>
            <a:r>
              <a:rPr lang="en-US" dirty="0"/>
              <a:t> extra-</a:t>
            </a:r>
            <a:r>
              <a:rPr lang="en-US" dirty="0" err="1"/>
              <a:t>classe</a:t>
            </a:r>
            <a:r>
              <a:rPr lang="en-US" dirty="0"/>
              <a:t>. </a:t>
            </a:r>
          </a:p>
          <a:p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serão</a:t>
            </a:r>
            <a:r>
              <a:rPr lang="en-US" dirty="0"/>
              <a:t> </a:t>
            </a:r>
            <a:r>
              <a:rPr lang="en-US" dirty="0" err="1"/>
              <a:t>cobrados</a:t>
            </a:r>
            <a:r>
              <a:rPr lang="en-US" dirty="0"/>
              <a:t> 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entrarão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do </a:t>
            </a:r>
            <a:r>
              <a:rPr lang="en-US" dirty="0" err="1"/>
              <a:t>aluno</a:t>
            </a:r>
            <a:r>
              <a:rPr lang="en-US" dirty="0"/>
              <a:t>. </a:t>
            </a:r>
          </a:p>
          <a:p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terão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gabaritos</a:t>
            </a:r>
            <a:r>
              <a:rPr lang="en-US" dirty="0"/>
              <a:t> </a:t>
            </a:r>
            <a:r>
              <a:rPr lang="en-US" dirty="0" err="1"/>
              <a:t>divulgados</a:t>
            </a:r>
            <a:r>
              <a:rPr lang="en-US" dirty="0"/>
              <a:t>. </a:t>
            </a:r>
          </a:p>
          <a:p>
            <a:r>
              <a:rPr lang="en-US" dirty="0" err="1"/>
              <a:t>Dúvidas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poderão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solucionadas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horários</a:t>
            </a:r>
            <a:r>
              <a:rPr lang="en-US" dirty="0"/>
              <a:t> de </a:t>
            </a:r>
            <a:r>
              <a:rPr lang="en-US" dirty="0" err="1"/>
              <a:t>atendimento</a:t>
            </a:r>
            <a:r>
              <a:rPr lang="en-US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2E3C2-2C8E-C745-B3C8-85F806C3B2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9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Bibliografia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1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Livro-texto</a:t>
            </a:r>
            <a:endParaRPr lang="en-US" dirty="0"/>
          </a:p>
        </p:txBody>
      </p:sp>
      <p:sp>
        <p:nvSpPr>
          <p:cNvPr id="250887" name="Rectangle 7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BR" dirty="0"/>
              <a:t>O conteúdo da disciplina é clássico, o que dispensa um livro-texto específico.</a:t>
            </a:r>
          </a:p>
          <a:p>
            <a:r>
              <a:rPr lang="pt-BR" dirty="0"/>
              <a:t>Alguns dos melhores textos hoje disponíveis estão indicados nos próximos slides.</a:t>
            </a:r>
          </a:p>
          <a:p>
            <a:r>
              <a:rPr lang="pt-BR" dirty="0"/>
              <a:t>Esses e vários outros títulos encontram-se também nas bibliotecas da Unicamp. </a:t>
            </a:r>
          </a:p>
          <a:p>
            <a:r>
              <a:rPr lang="pt-BR" dirty="0"/>
              <a:t>Além dos sites de apoio dos livros indicados, há vários links na rede para bons tutoriais e textos de referência gratuitos.</a:t>
            </a:r>
          </a:p>
          <a:p>
            <a:pPr lvl="1"/>
            <a:r>
              <a:rPr lang="pt-BR" dirty="0">
                <a:hlinkClick r:id="rId3"/>
              </a:rPr>
              <a:t>www.acm.org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www.computer.org</a:t>
            </a:r>
            <a:r>
              <a:rPr lang="pt-BR" dirty="0"/>
              <a:t>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827" y="1989138"/>
            <a:ext cx="2493373" cy="324008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31800" y="1989138"/>
            <a:ext cx="5613475" cy="3240087"/>
            <a:chOff x="431800" y="1989138"/>
            <a:chExt cx="5613475" cy="324008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/>
            <a:srcRect l="34087" r="34333" b="10000"/>
            <a:stretch/>
          </p:blipFill>
          <p:spPr>
            <a:xfrm>
              <a:off x="431800" y="1989138"/>
              <a:ext cx="2165524" cy="324008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0876" y="1989138"/>
              <a:ext cx="3274399" cy="3240087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528448" y="5317035"/>
            <a:ext cx="5423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http://</a:t>
            </a:r>
            <a:r>
              <a:rPr lang="en-US" dirty="0" err="1">
                <a:latin typeface="Fira Mono" charset="0"/>
                <a:ea typeface="Fira Mono" charset="0"/>
                <a:cs typeface="Fira Mono" charset="0"/>
              </a:rPr>
              <a:t>pages.cs.wisc.edu</a:t>
            </a:r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/~</a:t>
            </a:r>
            <a:r>
              <a:rPr lang="en-US" dirty="0" err="1">
                <a:latin typeface="Fira Mono" charset="0"/>
                <a:ea typeface="Fira Mono" charset="0"/>
                <a:cs typeface="Fira Mono" charset="0"/>
              </a:rPr>
              <a:t>remzi</a:t>
            </a:r>
            <a:r>
              <a:rPr lang="en-US" dirty="0">
                <a:latin typeface="Fira Mono" charset="0"/>
                <a:ea typeface="Fira Mono" charset="0"/>
                <a:cs typeface="Fira Mono" charset="0"/>
              </a:rPr>
              <a:t>/OSTEP/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41" y="1952625"/>
            <a:ext cx="2259559" cy="3240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99" y="1952625"/>
            <a:ext cx="2363448" cy="324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263" y="1952625"/>
            <a:ext cx="244136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2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 recomendada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2" y="1952623"/>
            <a:ext cx="2426721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431" y="1952623"/>
            <a:ext cx="2402069" cy="324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5458" y="1952623"/>
            <a:ext cx="2501256" cy="324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professor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7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86740" y="93048"/>
            <a:ext cx="7970520" cy="6671904"/>
            <a:chOff x="1" y="-3024000"/>
            <a:chExt cx="7970520" cy="667190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t="5894" b="-5894"/>
            <a:stretch/>
          </p:blipFill>
          <p:spPr>
            <a:xfrm>
              <a:off x="1" y="-3024000"/>
              <a:ext cx="7970520" cy="585216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t="1240" b="-1240"/>
            <a:stretch/>
          </p:blipFill>
          <p:spPr>
            <a:xfrm>
              <a:off x="4463" y="729444"/>
              <a:ext cx="7962900" cy="29184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816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83"/>
          <a:stretch/>
        </p:blipFill>
        <p:spPr>
          <a:xfrm>
            <a:off x="0" y="396899"/>
            <a:ext cx="9144000" cy="606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9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6894A-E8CE-314F-8EC3-706B02624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Plataformas</a:t>
            </a:r>
            <a:r>
              <a:rPr lang="en-US" dirty="0"/>
              <a:t> de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0B8A6-AE5A-C84E-BAA4-E49D4B0B9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B7807-C969-7B4E-BF90-0EBB04DED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31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C9F2BC-5EE3-974A-93C2-5E2189FD3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13BB7A-5EB3-804A-AD27-0F681BCD2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7C133-6776-CA47-8148-FB96900C856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/>
              <a:t>atom.io</a:t>
            </a:r>
            <a:endParaRPr lang="en-US" sz="3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D0EF4-23BE-2940-821E-FF320549AE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0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6DC9BC-CA0E-754D-BDF5-EACA4F13F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99"/>
            <a:ext cx="4572000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452B22-7275-504E-82AB-9DE1F48BAC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3" r="2933" b="6214"/>
          <a:stretch/>
        </p:blipFill>
        <p:spPr>
          <a:xfrm>
            <a:off x="4572000" y="3441699"/>
            <a:ext cx="4572000" cy="341630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FE641039-5C23-C74B-8679-612835B6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Notebooks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489F5A-A3F1-134C-BF26-F424BFF7D1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4140200" cy="4679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err="1">
                <a:solidFill>
                  <a:schemeClr val="bg1"/>
                </a:solidFill>
                <a:latin typeface="Myriad Pro Light Condensed" panose="020B0406030403020204" pitchFamily="34" charset="0"/>
              </a:rPr>
              <a:t>anaconda.com</a:t>
            </a:r>
            <a:r>
              <a:rPr lang="en-US" sz="4000" dirty="0">
                <a:solidFill>
                  <a:schemeClr val="bg1"/>
                </a:solidFill>
                <a:latin typeface="Myriad Pro Light Condensed" panose="020B0406030403020204" pitchFamily="34" charset="0"/>
              </a:rPr>
              <a:t>/distribution/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7146EB8-3472-934A-9B24-C33C587A46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84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Observações</a:t>
            </a:r>
            <a:r>
              <a:rPr lang="en-US" dirty="0"/>
              <a:t> </a:t>
            </a:r>
            <a:r>
              <a:rPr lang="en-US" dirty="0" err="1"/>
              <a:t>gerais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3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Repositório no GitHub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BR" dirty="0"/>
              <a:t>No repositório da disciplina no GitHub (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M+ 1m light" panose="020B0409020203020207" pitchFamily="49" charset="-128"/>
                <a:ea typeface="M+ 1m light" panose="020B0409020203020207" pitchFamily="49" charset="-128"/>
              </a:rPr>
              <a:t>CattoAJ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M+ 1m light" panose="020B0409020203020207" pitchFamily="49" charset="-128"/>
                <a:ea typeface="M+ 1m light" panose="020B0409020203020207" pitchFamily="49" charset="-128"/>
              </a:rPr>
              <a:t>/MC504-2018s2</a:t>
            </a:r>
            <a:r>
              <a:rPr lang="pt-BR" dirty="0"/>
              <a:t>)</a:t>
            </a:r>
            <a:br>
              <a:rPr lang="pt-BR" dirty="0"/>
            </a:br>
            <a:r>
              <a:rPr lang="pt-BR" dirty="0"/>
              <a:t>você encontrará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Todo o material usado em aula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Cópias dos principais artigos de domínio público citados em classe</a:t>
            </a:r>
          </a:p>
          <a:p>
            <a:pPr lvl="1">
              <a:spcBef>
                <a:spcPts val="1200"/>
              </a:spcBef>
            </a:pPr>
            <a:r>
              <a:rPr lang="pt-BR" dirty="0"/>
              <a:t>Listas de exercícios</a:t>
            </a:r>
          </a:p>
          <a:p>
            <a:pPr lvl="2"/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exercícios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serão</a:t>
            </a:r>
            <a:r>
              <a:rPr lang="en-US" dirty="0"/>
              <a:t> </a:t>
            </a:r>
            <a:r>
              <a:rPr lang="en-US" dirty="0" err="1"/>
              <a:t>cobrados</a:t>
            </a:r>
            <a:r>
              <a:rPr lang="en-US" dirty="0"/>
              <a:t>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entrarão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terão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gabaritos</a:t>
            </a:r>
            <a:r>
              <a:rPr lang="en-US" dirty="0"/>
              <a:t> </a:t>
            </a:r>
            <a:r>
              <a:rPr lang="en-US" dirty="0" err="1"/>
              <a:t>divulgados</a:t>
            </a:r>
            <a:r>
              <a:rPr lang="en-US" dirty="0"/>
              <a:t>. </a:t>
            </a:r>
            <a:endParaRPr lang="pt-BR" dirty="0"/>
          </a:p>
          <a:p>
            <a:pPr lvl="1">
              <a:spcBef>
                <a:spcPts val="1200"/>
              </a:spcBef>
            </a:pPr>
            <a:r>
              <a:rPr lang="pt-BR" dirty="0"/>
              <a:t>Os resultados das avaliações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Correio Eletrônico</a:t>
            </a:r>
            <a:endParaRPr lang="en-US" dirty="0"/>
          </a:p>
        </p:txBody>
      </p:sp>
      <p:sp>
        <p:nvSpPr>
          <p:cNvPr id="248839" name="Rectangle 7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sz="2800" dirty="0"/>
              <a:t>Para assuntos relacionados com a disciplina sempre use</a:t>
            </a:r>
            <a:br>
              <a:rPr lang="pt-BR" sz="2800" dirty="0"/>
            </a:br>
            <a:r>
              <a:rPr lang="pt-BR" sz="2800" dirty="0" err="1">
                <a:latin typeface="M+ 1m regular" panose="020B0509020203020207" pitchFamily="49" charset="-128"/>
                <a:ea typeface="M+ 1m regular" panose="020B0509020203020207" pitchFamily="49" charset="-128"/>
              </a:rPr>
              <a:t>ajcatto@g.unicamp.br</a:t>
            </a:r>
            <a:endParaRPr lang="pt-BR" sz="2800" dirty="0">
              <a:latin typeface="M+ 1m regular" panose="020B0509020203020207" pitchFamily="49" charset="-128"/>
              <a:ea typeface="M+ 1m regular" panose="020B0509020203020207" pitchFamily="49" charset="-128"/>
            </a:endParaRPr>
          </a:p>
          <a:p>
            <a:pPr eaLnBrk="1" hangingPunct="1"/>
            <a:r>
              <a:rPr lang="pt-BR" sz="2800" dirty="0"/>
              <a:t>Ao usar e-mail lembre-se de</a:t>
            </a:r>
          </a:p>
          <a:p>
            <a:pPr lvl="1" eaLnBrk="1" hangingPunct="1"/>
            <a:r>
              <a:rPr lang="pt-BR" sz="2400" dirty="0"/>
              <a:t>Começar o campo Assunto com [MC504].</a:t>
            </a:r>
          </a:p>
          <a:p>
            <a:pPr lvl="1" eaLnBrk="1" hangingPunct="1"/>
            <a:r>
              <a:rPr lang="pt-BR" sz="2400" dirty="0"/>
              <a:t>Quando possível, marcar </a:t>
            </a:r>
            <a:r>
              <a:rPr lang="pt-BR" sz="2400" i="1" dirty="0"/>
              <a:t>“Enviar cópia para e-mail externo”.</a:t>
            </a:r>
          </a:p>
          <a:p>
            <a:pPr lvl="1" eaLnBrk="1" hangingPunct="1"/>
            <a:r>
              <a:rPr lang="pt-BR" sz="2400" dirty="0"/>
              <a:t>Só usar e-mail para assuntos rápidos. </a:t>
            </a:r>
          </a:p>
          <a:p>
            <a:pPr lvl="1" eaLnBrk="1" hangingPunct="1"/>
            <a:r>
              <a:rPr lang="pt-BR" sz="2400" dirty="0"/>
              <a:t>Resolver dúvidas maiores em classe.</a:t>
            </a:r>
          </a:p>
          <a:p>
            <a:pPr lvl="1" eaLnBrk="1" hangingPunct="1"/>
            <a:r>
              <a:rPr lang="pt-BR" sz="2400" dirty="0"/>
              <a:t>Não esperar respostas imediatas. </a:t>
            </a:r>
          </a:p>
          <a:p>
            <a:pPr lvl="1" eaLnBrk="1" hangingPunct="1"/>
            <a:r>
              <a:rPr lang="pt-BR" sz="2400" dirty="0"/>
              <a:t>Não tentar resolver questões de última hora.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839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Coisas para não esquecer</a:t>
            </a:r>
            <a:endParaRPr lang="en-US" dirty="0"/>
          </a:p>
        </p:txBody>
      </p:sp>
      <p:sp>
        <p:nvSpPr>
          <p:cNvPr id="249869" name="Rectangle 13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dirty="0"/>
              <a:t>Seja caprichoso</a:t>
            </a:r>
          </a:p>
          <a:p>
            <a:pPr lvl="1" eaLnBrk="1" hangingPunct="1"/>
            <a:r>
              <a:rPr lang="pt-BR" dirty="0"/>
              <a:t>Numa prova, questões ilegíveis poderão não ser corrigidas.</a:t>
            </a:r>
          </a:p>
          <a:p>
            <a:pPr eaLnBrk="1" hangingPunct="1"/>
            <a:r>
              <a:rPr lang="pt-BR" dirty="0"/>
              <a:t>Seja previdente</a:t>
            </a:r>
          </a:p>
          <a:p>
            <a:pPr lvl="1" eaLnBrk="1" hangingPunct="1"/>
            <a:r>
              <a:rPr lang="pt-BR" dirty="0"/>
              <a:t>Não deixe a matéria se acumular.</a:t>
            </a:r>
            <a:endParaRPr lang="en-US" dirty="0"/>
          </a:p>
          <a:p>
            <a:pPr eaLnBrk="1" hangingPunct="1"/>
            <a:r>
              <a:rPr lang="pt-BR" dirty="0"/>
              <a:t>Seja honesto</a:t>
            </a:r>
          </a:p>
          <a:p>
            <a:pPr lvl="1" eaLnBrk="1" hangingPunct="1"/>
            <a:r>
              <a:rPr lang="pt-BR" dirty="0"/>
              <a:t>Toda tentativa de fraude identificada acarreta nota zero para todos os envolvidos. </a:t>
            </a:r>
          </a:p>
          <a:p>
            <a:pPr lvl="1" eaLnBrk="1" hangingPunct="1"/>
            <a:r>
              <a:rPr lang="pt-BR" dirty="0"/>
              <a:t>O fraudador só engana mesmo a si próprio.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69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Observações Gerais</a:t>
            </a:r>
            <a:endParaRPr lang="en-US" dirty="0"/>
          </a:p>
        </p:txBody>
      </p:sp>
      <p:sp>
        <p:nvSpPr>
          <p:cNvPr id="340997" name="Rectangle 5"/>
          <p:cNvSpPr>
            <a:spLocks noGrp="1" noChangeArrowheads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pt-BR" dirty="0"/>
              <a:t>As aulas serão apoiadas por bibliografia atualizada e complementadas por trabalhos práticos não-obrigatórios.</a:t>
            </a:r>
          </a:p>
          <a:p>
            <a:r>
              <a:rPr lang="pt-BR" dirty="0"/>
              <a:t>Para cada hora de aula da disciplina, reserve pelo menos duas a três horas de estudo adicionais, desde o início do semestre.</a:t>
            </a:r>
          </a:p>
          <a:p>
            <a:r>
              <a:rPr lang="pt-BR" dirty="0"/>
              <a:t>Seu desempenho será melhor se você participar ativamente das aulas. </a:t>
            </a:r>
          </a:p>
          <a:p>
            <a:pPr lvl="1" eaLnBrk="1" hangingPunct="1"/>
            <a:r>
              <a:rPr lang="pt-BR" dirty="0"/>
              <a:t>Isto permite que você identifique suas dificuldades e </a:t>
            </a:r>
            <a:br>
              <a:rPr lang="pt-BR" dirty="0"/>
            </a:br>
            <a:r>
              <a:rPr lang="pt-BR" dirty="0"/>
              <a:t>as elimine antes que se tornem problemas de fato.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99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 err="1">
                <a:latin typeface="+mn-lt"/>
              </a:rPr>
              <a:t>arthur.catto@ic.unicamp.br</a:t>
            </a:r>
            <a:endParaRPr lang="en-US" dirty="0">
              <a:latin typeface="+mn-lt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442905719"/>
              </p:ext>
            </p:extLst>
          </p:nvPr>
        </p:nvGraphicFramePr>
        <p:xfrm>
          <a:off x="431800" y="1594134"/>
          <a:ext cx="8280400" cy="377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560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331216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</a:tblGrid>
              <a:tr h="270019">
                <a:tc gridSpan="3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66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77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0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EESC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Mch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18000" marR="19440" marT="18000" marB="1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225">
                <a:tc gridSpan="3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70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81</a:t>
                      </a: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183"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71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87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UFSCar</a:t>
                      </a:r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/>
                      <a:r>
                        <a:rPr lang="en-US" sz="2400" b="1" kern="1200" dirty="0" err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Unicamp</a:t>
                      </a:r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7679"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0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86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827"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85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00</a:t>
                      </a:r>
                    </a:p>
                  </a:txBody>
                  <a:tcPr marL="36000" marR="36000" marT="36000" marB="36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CTI</a:t>
                      </a: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Eldorado</a:t>
                      </a:r>
                    </a:p>
                  </a:txBody>
                  <a:tcPr marL="36000" marR="36000" marT="36000" marB="3600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157"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9"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yriad Pro Condensed" charset="0"/>
                          <a:ea typeface="Myriad Pro Condensed" charset="0"/>
                          <a:cs typeface="Myriad Pro Condensed" charset="0"/>
                        </a:rPr>
                        <a:t>99</a:t>
                      </a: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/>
                      <a:endParaRPr lang="en-US" sz="2000" b="0" i="0" dirty="0">
                        <a:solidFill>
                          <a:schemeClr val="bg1"/>
                        </a:solidFill>
                        <a:latin typeface="Myriad Pro Condensed" charset="0"/>
                        <a:ea typeface="Myriad Pro Condensed" charset="0"/>
                        <a:cs typeface="Myriad Pro Condensed" charset="0"/>
                      </a:endParaRPr>
                    </a:p>
                  </a:txBody>
                  <a:tcPr marL="36000" marR="36000" marT="36000" marB="36000" anchor="b"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31800" y="1594134"/>
            <a:ext cx="821267" cy="12506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424289" y="1594134"/>
            <a:ext cx="821267" cy="1250666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253067" y="2844799"/>
            <a:ext cx="2664177" cy="1260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917244" y="2840609"/>
            <a:ext cx="4794956" cy="1260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566766" y="4123075"/>
            <a:ext cx="2503833" cy="1296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70599" y="4114695"/>
            <a:ext cx="2641601" cy="1296000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6872" y="6108870"/>
            <a:ext cx="716863" cy="369332"/>
          </a:xfrm>
          <a:prstGeom prst="rect">
            <a:avLst/>
          </a:prstGeom>
          <a:solidFill>
            <a:srgbClr val="61B645"/>
          </a:solidFill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aluno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79916" y="6108870"/>
            <a:ext cx="1071127" cy="369332"/>
          </a:xfrm>
          <a:prstGeom prst="rect">
            <a:avLst/>
          </a:prstGeom>
          <a:solidFill>
            <a:srgbClr val="E67914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professor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77225" y="6108870"/>
            <a:ext cx="1067921" cy="369332"/>
          </a:xfrm>
          <a:prstGeom prst="rect">
            <a:avLst/>
          </a:prstGeom>
          <a:solidFill>
            <a:srgbClr val="499EEC"/>
          </a:solidFill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executivo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1512034"/>
            <a:ext cx="8343900" cy="3937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5062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4" grpId="0" animBg="1"/>
      <p:bldP spid="13" grpId="0" animBg="1"/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283EA-5BE0-4646-BE10-6E78A56A5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for thought…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836C-359F-CA4A-8B23-11988840D6F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44620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Don’t believe everything you hear from a speaker standing at a podium.</a:t>
            </a:r>
          </a:p>
          <a:p>
            <a:pPr marL="0" indent="0">
              <a:buNone/>
            </a:pPr>
            <a:r>
              <a:rPr lang="en-US" dirty="0"/>
              <a:t>Don’t believe everything you read in books.</a:t>
            </a:r>
          </a:p>
          <a:p>
            <a:pPr marL="0" indent="0">
              <a:buNone/>
            </a:pPr>
            <a:r>
              <a:rPr lang="en-US" dirty="0"/>
              <a:t>Always be suspicious of information you find on the internet. </a:t>
            </a:r>
          </a:p>
          <a:p>
            <a:pPr marL="0" indent="0">
              <a:buNone/>
            </a:pPr>
            <a:r>
              <a:rPr lang="en-US" dirty="0"/>
              <a:t>Do your own research about something that strikes your fancy. </a:t>
            </a:r>
          </a:p>
          <a:p>
            <a:pPr marL="0" indent="0">
              <a:buNone/>
            </a:pPr>
            <a:r>
              <a:rPr lang="en-US" dirty="0"/>
              <a:t>Take some joy in finding things out for yourself even if what you find is complicated and incomplete.</a:t>
            </a:r>
          </a:p>
          <a:p>
            <a:pPr marL="0" indent="0">
              <a:buNone/>
            </a:pPr>
            <a:r>
              <a:rPr lang="en-US" dirty="0"/>
              <a:t>Pursue the truth wherever it takes you. </a:t>
            </a:r>
          </a:p>
          <a:p>
            <a:pPr marL="0" indent="0">
              <a:buNone/>
            </a:pPr>
            <a:r>
              <a:rPr lang="en-US" dirty="0"/>
              <a:t>And don’t be afraid to challenge prominent people and published sources if you find evidence they might be wrong.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“Education is not the filling of a pail, but the lighting of a fire.” </a:t>
            </a:r>
            <a:br>
              <a:rPr lang="en-US" i="1" dirty="0"/>
            </a:br>
            <a:r>
              <a:rPr lang="en-US" dirty="0"/>
              <a:t>A famous poet may not have said it. I may not know who did. But it is true.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FE5636-8938-9A47-B054-3665480463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F11486-AD13-F648-8C55-124898E188B0}"/>
              </a:ext>
            </a:extLst>
          </p:cNvPr>
          <p:cNvSpPr txBox="1"/>
          <p:nvPr/>
        </p:nvSpPr>
        <p:spPr>
          <a:xfrm>
            <a:off x="1727596" y="5911430"/>
            <a:ext cx="6984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n-lt"/>
              </a:rPr>
              <a:t>Robert Strong, professor of politics at Washington and Lee University in Lexington, Virginia, </a:t>
            </a:r>
            <a:br>
              <a:rPr lang="en-US" sz="1600" dirty="0">
                <a:latin typeface="+mn-lt"/>
              </a:rPr>
            </a:br>
            <a:r>
              <a:rPr lang="en-US" sz="1600" dirty="0">
                <a:latin typeface="+mn-lt"/>
              </a:rPr>
              <a:t>and a visiting Fulbright scholar in history and archives at University College Dublin</a:t>
            </a:r>
          </a:p>
        </p:txBody>
      </p:sp>
    </p:spTree>
    <p:extLst>
      <p:ext uri="{BB962C8B-B14F-4D97-AF65-F5344CB8AC3E}">
        <p14:creationId xmlns:p14="http://schemas.microsoft.com/office/powerpoint/2010/main" val="11175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 cstate="print"/>
          <a:srcRect l="2107"/>
          <a:stretch/>
        </p:blipFill>
        <p:spPr bwMode="auto">
          <a:xfrm>
            <a:off x="0" y="996816"/>
            <a:ext cx="9144000" cy="339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 cstate="print"/>
          <a:srcRect l="2106" r="47889"/>
          <a:stretch/>
        </p:blipFill>
        <p:spPr bwMode="auto">
          <a:xfrm>
            <a:off x="0" y="996816"/>
            <a:ext cx="4670778" cy="339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20976" y="-92075"/>
            <a:ext cx="892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8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424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12241" y="0"/>
            <a:ext cx="1842447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695"/>
          <a:stretch/>
        </p:blipFill>
        <p:spPr>
          <a:xfrm>
            <a:off x="-1" y="0"/>
            <a:ext cx="18424477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39714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disciplina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0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Objetivos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pt-BR" sz="2400" dirty="0"/>
              <a:t>Estudar o que são sistemas operacionais, o que eles fazem e como são projetados e construídos.</a:t>
            </a:r>
          </a:p>
          <a:p>
            <a:r>
              <a:rPr lang="pt-BR" sz="2400" dirty="0"/>
              <a:t>Estudar como se estruturam atividades e como elas são implementadas em sistemas com um ou mais processadores.</a:t>
            </a:r>
          </a:p>
          <a:p>
            <a:r>
              <a:rPr lang="pt-BR" dirty="0"/>
              <a:t>Estudar aspectos de concorrência e cooperação entre atividades.</a:t>
            </a:r>
            <a:endParaRPr lang="pt-BR" sz="2400" dirty="0"/>
          </a:p>
          <a:p>
            <a:r>
              <a:rPr lang="pt-BR" sz="2400" dirty="0"/>
              <a:t>Estudar o gerenciamento da memória principal durante a execução de uma atividade. </a:t>
            </a:r>
          </a:p>
          <a:p>
            <a:r>
              <a:rPr lang="pt-BR" sz="2400" dirty="0"/>
              <a:t>Estudar como são organizados e manipulados o sistema de arquivos, a memória de massa e os dispositivos de E/S.</a:t>
            </a:r>
          </a:p>
          <a:p>
            <a:r>
              <a:rPr lang="pt-BR" sz="2400" dirty="0"/>
              <a:t>Estudar mecanismos adequados para a proteção e a segurança de sistemas computacionais.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C6CC-9C8E-8940-920B-E7075F9B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B2774-79F4-3242-BA5C-4CCD29A1947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dirty="0" err="1"/>
              <a:t>Serão</a:t>
            </a:r>
            <a:r>
              <a:rPr lang="en-US" sz="2600" dirty="0"/>
              <a:t> </a:t>
            </a:r>
            <a:r>
              <a:rPr lang="en-US" sz="2600" dirty="0" err="1"/>
              <a:t>estudados</a:t>
            </a:r>
            <a:r>
              <a:rPr lang="en-US" sz="2600" dirty="0"/>
              <a:t> </a:t>
            </a:r>
            <a:r>
              <a:rPr lang="en-US" sz="2600" dirty="0" err="1"/>
              <a:t>quatro</a:t>
            </a:r>
            <a:r>
              <a:rPr lang="en-US" sz="2600" dirty="0"/>
              <a:t> </a:t>
            </a:r>
            <a:r>
              <a:rPr lang="en-US" sz="2600" dirty="0" err="1"/>
              <a:t>grandes</a:t>
            </a:r>
            <a:r>
              <a:rPr lang="en-US" sz="2600" dirty="0"/>
              <a:t> </a:t>
            </a:r>
            <a:r>
              <a:rPr lang="en-US" sz="2600" dirty="0" err="1"/>
              <a:t>temas</a:t>
            </a:r>
            <a:r>
              <a:rPr lang="en-US" sz="2600" dirty="0"/>
              <a:t>:</a:t>
            </a:r>
          </a:p>
          <a:p>
            <a:r>
              <a:rPr lang="en-US" sz="2600" dirty="0" err="1"/>
              <a:t>Virtualização</a:t>
            </a:r>
            <a:r>
              <a:rPr lang="en-US" sz="2600" dirty="0"/>
              <a:t> da CPU (15%)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Processos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escalonamento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 CPU.</a:t>
            </a:r>
          </a:p>
          <a:p>
            <a:r>
              <a:rPr lang="en-US" sz="2600" dirty="0" err="1"/>
              <a:t>Virtualização</a:t>
            </a:r>
            <a:r>
              <a:rPr lang="en-US" sz="2600" dirty="0"/>
              <a:t> da </a:t>
            </a:r>
            <a:r>
              <a:rPr lang="en-US" sz="2600" dirty="0" err="1"/>
              <a:t>Memória</a:t>
            </a:r>
            <a:r>
              <a:rPr lang="en-US" sz="2600" dirty="0"/>
              <a:t> (25%)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Espaços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endereçamento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gerenciamento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memória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virtual,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segmentação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paginação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2600" dirty="0" err="1"/>
              <a:t>Concorrência</a:t>
            </a:r>
            <a:r>
              <a:rPr lang="en-US" sz="2600" dirty="0"/>
              <a:t> (35%)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Threads, locks,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variáveis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semáforos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concorrência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baseada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eventos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2600" dirty="0" err="1"/>
              <a:t>Persistência</a:t>
            </a:r>
            <a:r>
              <a:rPr lang="en-US" sz="2600" dirty="0"/>
              <a:t> (25%)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Gerenciamento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entrada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saída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arquivos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organização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integridade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segurança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proteção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dados.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73F691-3E5E-A945-8004-208648DC5C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48468-89EA-F140-A420-FDD7B88A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783A463-1C5B-5C4D-9149-251EE768C603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005194513"/>
              </p:ext>
            </p:extLst>
          </p:nvPr>
        </p:nvGraphicFramePr>
        <p:xfrm>
          <a:off x="431800" y="1449388"/>
          <a:ext cx="8280399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8937">
                  <a:extLst>
                    <a:ext uri="{9D8B030D-6E8A-4147-A177-3AD203B41FA5}">
                      <a16:colId xmlns:a16="http://schemas.microsoft.com/office/drawing/2014/main" val="4267021991"/>
                    </a:ext>
                  </a:extLst>
                </a:gridCol>
                <a:gridCol w="2165684">
                  <a:extLst>
                    <a:ext uri="{9D8B030D-6E8A-4147-A177-3AD203B41FA5}">
                      <a16:colId xmlns:a16="http://schemas.microsoft.com/office/drawing/2014/main" val="267716008"/>
                    </a:ext>
                  </a:extLst>
                </a:gridCol>
                <a:gridCol w="2455778">
                  <a:extLst>
                    <a:ext uri="{9D8B030D-6E8A-4147-A177-3AD203B41FA5}">
                      <a16:colId xmlns:a16="http://schemas.microsoft.com/office/drawing/2014/main" val="9008810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Dias</a:t>
                      </a:r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Sala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 err="1"/>
                        <a:t>Horário</a:t>
                      </a:r>
                      <a:endParaRPr lang="en-US" sz="4000" dirty="0"/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92252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 err="1"/>
                        <a:t>Segundas</a:t>
                      </a:r>
                      <a:endParaRPr lang="en-US" sz="4000" dirty="0"/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CB08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21 </a:t>
                      </a:r>
                      <a:r>
                        <a:rPr lang="en-US" sz="4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￫</a:t>
                      </a:r>
                      <a:r>
                        <a:rPr lang="en-US" sz="4000" dirty="0"/>
                        <a:t> 23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941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 err="1"/>
                        <a:t>Quartas</a:t>
                      </a:r>
                      <a:endParaRPr lang="en-US" sz="4000" dirty="0"/>
                    </a:p>
                  </a:txBody>
                  <a:tcPr marL="648000" marR="137160" marT="137160" marB="13716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CB07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19 </a:t>
                      </a:r>
                      <a:r>
                        <a:rPr lang="en-US" sz="4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￫</a:t>
                      </a:r>
                      <a:r>
                        <a:rPr lang="en-US" sz="4000" dirty="0"/>
                        <a:t> 21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5280716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155D8-C35D-8940-8F6E-A3415AF36F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0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Avaliação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8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/>
              <a:t>Avaliação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4743" name="Rectangle 7"/>
              <p:cNvSpPr>
                <a:spLocks noGrp="1" noChangeArrowheads="1"/>
              </p:cNvSpPr>
              <p:nvPr>
                <p:ph sz="quarter" idx="10"/>
              </p:nvPr>
            </p:nvSpPr>
            <p:spPr/>
            <p:txBody>
              <a:bodyPr>
                <a:normAutofit/>
              </a:bodyPr>
              <a:lstStyle/>
              <a:p>
                <a:pPr eaLnBrk="1" hangingPunct="1"/>
                <a:r>
                  <a:rPr lang="pt-BR" dirty="0"/>
                  <a:t>Serão realizadas 2 provas teóricas.</a:t>
                </a:r>
              </a:p>
              <a:p>
                <a:pPr eaLnBrk="1" hangingPunct="1"/>
                <a:r>
                  <a:rPr lang="pt-BR" dirty="0"/>
                  <a:t>As provas terão notas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pt-BR" dirty="0"/>
                  <a:t> entre 0,0 e 10,0.</a:t>
                </a:r>
              </a:p>
              <a:p>
                <a:pPr eaLnBrk="1" hangingPunct="1"/>
                <a:r>
                  <a:rPr lang="pt-BR" dirty="0"/>
                  <a:t>Nenhuma nota será substituída.</a:t>
                </a:r>
              </a:p>
              <a:p>
                <a:r>
                  <a:rPr lang="pt-BR" dirty="0"/>
                  <a:t>As notas serão arredondadas para cima na primeira casa decimal.</a:t>
                </a:r>
              </a:p>
            </p:txBody>
          </p:sp>
        </mc:Choice>
        <mc:Fallback xmlns="">
          <p:sp>
            <p:nvSpPr>
              <p:cNvPr id="244743" name="Rectangle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3"/>
                <a:stretch>
                  <a:fillRect l="-1991" t="-1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4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4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4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74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PresentationMetadata xmlns:xsi=&quot;http://www.w3.org/2001/XMLSchema-instance&quot; xmlns:xsd=&quot;http://www.w3.org/2001/XMLSchema&quot;&gt;&#10;  &lt;TransitionType&gt;Direct&lt;/TransitionType&gt;&#10;  &lt;UniqueID&gt;0&lt;/UniqueID&gt;&#10;  &lt;ShowPreviews&gt;true&lt;/ShowPreviews&gt;&#10;  &lt;ShowReviews&gt;true&lt;/ShowReviews&gt;&#10;  &lt;ShowHeaderTitle&gt;true&lt;/ShowHeaderTitle&gt;&#10;  &lt;ShowHeaderNumber&gt;true&lt;/ShowHeaderNumber&gt;&#10;  &lt;SectionTemplate&gt;Template6&lt;/SectionTemplate&gt;&#10;  &lt;SectionTemplateColor&gt;&#10;    &lt;A&gt;255&lt;/A&gt;&#10;    &lt;R&gt;128&lt;/R&gt;&#10;    &lt;G&gt;128&lt;/G&gt;&#10;    &lt;B&gt;128&lt;/B&gt;&#10;    &lt;ScA&gt;1&lt;/ScA&gt;&#10;    &lt;ScR&gt;0.215860531&lt;/ScR&gt;&#10;    &lt;ScG&gt;0.215860531&lt;/ScG&gt;&#10;    &lt;ScB&gt;0.215860531&lt;/ScB&gt;&#10;  &lt;/SectionTemplateColor&gt;&#10;  &lt;SectionArrangement&gt;Simple&lt;/SectionArrangement&gt;&#10;&lt;/PresentationMetadata&gt;"/>
  <p:tag name="ACTIVE_PRESENTATION" val="&lt;active_presentation version=&quot;1&quot; export_wizard_enabled=&quot;false&quot;&gt;&lt;sounds&gt;&lt;click type=&quot;0&quot; filename=&quot;&quot;/&gt;&lt;rollover type=&quot;0&quot; filename=&quot;&quot;/&gt;&lt;/sounds&gt;&lt;hierarchy levels=&quot;3&quot; apt_name=&quot;top_intense_squared_m0_h20_shadow_themefont10_st&quot;&gt;&lt;class id=&quot;{78D24190-715E-4580-A577-F3A6C6C725F7}&quot; text=&quot;Apresentação&quot; slides=&quot;&quot;/&gt;&lt;class id=&quot;{FBA8453C-7C18-4B19-8B99-35608C9ECFF2}&quot; text=&quot;Estrutura&quot; slides=&quot;&quot;&gt;&lt;class id=&quot;{801B1C6E-328C-4A72-8B90-2636B43F9FA1}&quot; text=&quot;Objetivos&quot; slides=&quot;346&quot;/&gt;&lt;class id=&quot;{837C1431-3A8E-4AF5-A8E2-951D93CD6D47}&quot; text=&quot;Metas&quot; slides=&quot;360&quot;/&gt;&lt;class id=&quot;{8FF0015C-2284-4388-B890-AFDEACA369C1}&quot; text=&quot;Estrutura&quot; slides=&quot;361&quot;/&gt;&lt;class id=&quot;{FE77A0D2-0ECE-494D-93CC-9982BC0B138D}&quot; text=&quot;Partes&quot; slides=&quot;389&quot;/&gt;&lt;class id=&quot;{8807D1EA-C9C0-4BE2-9F9F-3C02674D4CF7}&quot; text=&quot;Módulos&quot; slides=&quot;392&quot;/&gt;&lt;/class&gt;&lt;class id=&quot;{2B54AAEA-D00C-44CD-A3CA-D6DA73369001}&quot; text=&quot;Teoria&quot; slides=&quot;&quot;&gt;&lt;class id=&quot;{EC778533-4F00-42E6-A09F-F6B92031B939}&quot; text=&quot;Background&quot; slides=&quot;&quot;&gt;&lt;class id=&quot;{1FFA8E52-DEBE-45CC-B35B-9EDAFAA00489}&quot; text=&quot;Computer System Overview&quot; slides=&quot;295&quot;/&gt;&lt;class id=&quot;{A087D0A8-FD4C-4658-8E10-0472FF63AE5B}&quot; text=&quot;Operating System Overview&quot; slides=&quot;394&quot;/&gt;&lt;/class&gt;&lt;class id=&quot;{CDC52A14-70B9-4EB5-AC82-1AB805CD68E5}&quot; text=&quot;Processes&quot; slides=&quot;&quot;&gt;&lt;class id=&quot;{03189C01-CDC6-42FE-A4C7-9ED78D625CA6}&quot; text=&quot;Process Description and Control&quot; slides=&quot;289&quot;/&gt;&lt;class id=&quot;{2C8FDA4C-5103-4F27-B293-46692B5FC550}&quot; text=&quot;Threads&quot; slides=&quot;399&quot;/&gt;&lt;/class&gt;&lt;class id=&quot;{8890F28E-3326-4E41-97E4-5E8DB3D387FD}&quot; text=&quot;Concurrency&quot; slides=&quot;&quot;&gt;&lt;class id=&quot;{2A823449-0275-4A36-BA83-13C571C64154}&quot; text=&quot;Mutual Exclusion and Synchronization&quot; slides=&quot;355&quot;/&gt;&lt;class id=&quot;{D0A30F13-91BB-49AB-B16F-938BB4E3ACC8}&quot; text=&quot;Deadlock and Starvation&quot; slides=&quot;357&quot;/&gt;&lt;/class&gt;&lt;class id=&quot;{7E4D9181-D0E5-462F-A73E-7CC9CA4EE933}&quot; text=&quot;Memory&quot; slides=&quot;&quot;&gt;&lt;class id=&quot;{520696BD-EEE0-496C-B562-55D51ED283C7}&quot; text=&quot;Main Memory&quot; slides=&quot;296&quot;/&gt;&lt;class id=&quot;{9A5FDA48-EBC1-4805-97FA-14DD1C70D664}&quot; text=&quot;Virtual Memory&quot; slides=&quot;&quot;/&gt;&lt;/class&gt;&lt;class id=&quot;{10FF203C-D309-48C8-B5C0-289800A4A16D}&quot; text=&quot;Scheduling&quot; slides=&quot;&quot;&gt;&lt;class id=&quot;{FCAECC9E-5E03-44F8-9BEF-27FA98C296BE}&quot; text=&quot;Uniprocessor Scheduling&quot; slides=&quot;380&quot;/&gt;&lt;class id=&quot;{AA56E04E-F397-4DE7-91BD-89C4F081A9C8}&quot; text=&quot;Multiprocessor and Real-Time Scheduling&quot; slides=&quot;401&quot;/&gt;&lt;/class&gt;&lt;class id=&quot;{8B89120F-9B8E-420E-A3D0-8E389065DB3F}&quot; text=&quot;I/O and Files&quot; slides=&quot;&quot;&gt;&lt;class id=&quot;{EE26F824-F811-4F7A-AF74-928DF43D7551}&quot; text=&quot;I/O Management and Disk Scheduling&quot; slides=&quot;363&quot;/&gt;&lt;class id=&quot;{D8C637AC-3D52-41BB-A379-C04FB0B14BD5}&quot; text=&quot;File Management&quot; slides=&quot;402&quot;/&gt;&lt;/class&gt;&lt;class id=&quot;{B46DF732-D75E-4227-895D-AD28101C4D5B}&quot; text=&quot;Security&quot; slides=&quot;&quot;&gt;&lt;class id=&quot;{D2F855B7-5AE7-4304-BD49-5D5AC7F45C95}&quot; text=&quot;Security Threats&quot; slides=&quot;298&quot;/&gt;&lt;class id=&quot;{E81A5499-0959-4614-B4EB-37FFECC9E2D9}&quot; text=&quot;Security Techniques&quot; slides=&quot;403&quot;/&gt;&lt;/class&gt;&lt;/class&gt;&lt;class id=&quot;{10C0CEA4-CB83-4160-A9A5-4DD1BE6A0DFE}&quot; text=&quot;Prática&quot; slides=&quot;&quot;&gt;&lt;class id=&quot;{6F1FA8E0-100F-4BF6-B4E8-451FBF25F216}&quot; text=&quot;Livro-texto&quot; slides=&quot;322&quot;/&gt;&lt;class id=&quot;{5DCB1D2B-A4BD-4A55-869A-18B6D04A43C8}&quot; text=&quot;Projetos&quot; slides=&quot;382&quot;/&gt;&lt;class id=&quot;{98D6478C-26D5-4B99-BE40-9131F56ECD15}&quot; text=&quot;Organização&quot; slides=&quot;327&quot;/&gt;&lt;class id=&quot;{E19F50F0-FD21-40A4-BA28-A5041D288E89}&quot; text=&quot;Desenvolvimento&quot; slides=&quot;304&quot;/&gt;&lt;class id=&quot;{ED8FBE58-5745-4B64-BCBB-65B793723C94}&quot; text=&quot;Comportamento&quot; slides=&quot;323&quot;/&gt;&lt;class id=&quot;{2A83E3C7-832F-45F5-883D-86D7B50D4627}&quot; text=&quot;Entrega&quot; slides=&quot;308&quot;/&gt;&lt;/class&gt;&lt;class id=&quot;{3EB69B54-8334-4743-827A-C5366CFD4D51}&quot; text=&quot;Avaliação&quot; slides=&quot;&quot;&gt;&lt;class id=&quot;{D8395E75-04D7-4A94-B499-6344D852E8DF}&quot; text=&quot;Teoria&quot; slides=&quot;&quot;&gt;&lt;class id=&quot;{75AFC515-37EF-4A99-AC8A-42A21B79B9A7}&quot; text=&quot;Agenda&quot; slides=&quot;299&quot;/&gt;&lt;class id=&quot;{8391738D-E8AF-49E8-9437-BC45F5579211}&quot; text=&quot;Cálculo da Nota&quot; slides=&quot;309&quot;/&gt;&lt;class id=&quot;{B79F5726-DC2A-47F0-A9C4-2258254B141B}&quot; text=&quot;Questões de Resposta Múltipla&quot; slides=&quot;428&quot;/&gt;&lt;/class&gt;&lt;class id=&quot;{CB78F041-5C30-4909-89D4-C69B7BA72D7F}&quot; text=&quot;Prática&quot; slides=&quot;301&quot;/&gt;&lt;class id=&quot;{72E54BB7-6759-4D2F-A2B5-82438C6747BE}&quot; text=&quot;Cálculo da Média&quot; slides=&quot;311&quot;/&gt;&lt;/class&gt;&lt;class id=&quot;{EBC276B3-064C-44F8-9DB0-7A257D6A1BD3}&quot; text=&quot;Bibliografia&quot; slides=&quot;376&quot;/&gt;&lt;class id=&quot;{A71C71CA-6EFF-46A4-A0B5-8DB7167C0FAD}&quot; text=&quot;Observações&quot; slides=&quot;377&quot;/&gt;&lt;menubar background_color_type=&quot;2&quot; background_scheme_color=&quot;0&quot; background_theme_color=&quot;1&quot; background_color=&quot;0&quot; enable_shadow=&quot;true&quot; enable_reflection=&quot;true&quot; enable_glow=&quot;true&quot; enable_soft_edge=&quot;true&quot; shadow=&quot;false&quot; reflection=&quot;false&quot; glow=&quot;false&quot; soft_edge=&quot;false&quot; create_levels_top_to_bottom=&quot;false&quot; enable_showhide=&quot;true&quot; hide_on_start=&quot;false&quot;/&gt;&lt;level alignment=&quot;left&quot; background_color_type=&quot;2&quot; background_scheme_color=&quot;0&quot; background_theme_color=&quot;5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6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&gt;&lt;level alignment=&quot;left&quot; background_color_type=&quot;2&quot; background_scheme_color=&quot;0&quot; background_theme_color=&quot;7&quot; background_color=&quot;0&quot; text_color_type=&quot;2&quot; text_scheme_color=&quot;0&quot; text_theme_color=&quot;1&quot; text_color=&quot;0&quot; highlight_text_color_type=&quot;2&quot; highlight_text_scheme_color=&quot;0&quot; highlight_text_theme_color=&quot;2&quot; highlight_text_color=&quot;0&quot; separator_color_type=&quot;2&quot; separator_scheme_color=&quot;0&quot; separator_theme_color=&quot;1&quot; separator_color=&quot;0&quot;/&gt;&lt;/level&gt;&lt;/level&gt;&lt;/hierarchy&gt;&lt;popups enabled=&quot;false&quot; hide_on_start=&quot;false&quot;/&gt;&lt;clock enabled=&quot;false&quot; show_seconds=&quot;false&quot; format_12h=&quot;true&quot; horiz_position=&quot;0&quot; vert_position=&quot;10&quot;/&gt;&lt;navigator enabled=&quot;false&quot; font_name=&quot;Tahoma&quot; font_size=&quot;10&quot; font_bold=&quot;false&quot; font_italic=&quot;false&quot; font_color_type=&quot;1&quot; font_scheme_color=&quot;0&quot; font_theme_color=&quot;0&quot; font_color=&quot;0&quot; fill_color_type=&quot;1&quot; fill_scheme_color=&quot;0&quot; fill_theme_color=&quot;0&quot; fill_color=&quot;FFFFFF&quot; line_color_type=&quot;1&quot; line_scheme_color=&quot;0&quot; line_theme_color=&quot;0&quot; line_color=&quot;0&quot; horiz_position=&quot;5&quot; vert_position=&quot;10&quot;/&gt;&lt;directprint enabled=&quot;false&quot; position=&quot;bottom-right&quot; size=&quot;small&quot;/&gt;&lt;/active_presentation&gt;&#10;"/>
</p:tagLst>
</file>

<file path=ppt/theme/theme1.xml><?xml version="1.0" encoding="utf-8"?>
<a:theme xmlns:a="http://schemas.openxmlformats.org/drawingml/2006/main" name="MC504-2017s2-Version01">
  <a:themeElements>
    <a:clrScheme name="Keynote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99DEC"/>
      </a:accent1>
      <a:accent2>
        <a:srgbClr val="E67914"/>
      </a:accent2>
      <a:accent3>
        <a:srgbClr val="FFC000"/>
      </a:accent3>
      <a:accent4>
        <a:srgbClr val="61B545"/>
      </a:accent4>
      <a:accent5>
        <a:srgbClr val="EF2C11"/>
      </a:accent5>
      <a:accent6>
        <a:srgbClr val="8257AA"/>
      </a:accent6>
      <a:hlink>
        <a:srgbClr val="3D84CC"/>
      </a:hlink>
      <a:folHlink>
        <a:srgbClr val="CACACA"/>
      </a:folHlink>
    </a:clrScheme>
    <a:fontScheme name="Myriad Pro">
      <a:majorFont>
        <a:latin typeface="Myriad Pro SemiCondensed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yriad Pro Light SemiCondensed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C504-2017s2-Version01" id="{E754C7D4-52D9-1343-9339-FDAA889236D8}" vid="{CFA1FF39-6FA1-5D46-8286-913A964E106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4B22317-CA71-D343-BD5A-ABEDEF29C3C0}">
  <we:reference id="wa104380050" version="2.0.0.11" store="en-US" storeType="OMEX"/>
  <we:alternateReferences>
    <we:reference id="WA104380050" version="2.0.0.11" store="WA10438005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MC514-2010s2</Template>
  <TotalTime>39371</TotalTime>
  <Words>1270</Words>
  <Application>Microsoft Macintosh PowerPoint</Application>
  <PresentationFormat>On-screen Show (4:3)</PresentationFormat>
  <Paragraphs>244</Paragraphs>
  <Slides>33</Slides>
  <Notes>27</Notes>
  <HiddenSlides>3</HiddenSlides>
  <MMClips>0</MMClips>
  <ScaleCrop>false</ScaleCrop>
  <HeadingPairs>
    <vt:vector size="6" baseType="variant">
      <vt:variant>
        <vt:lpstr>Fonts Used</vt:lpstr>
      </vt:variant>
      <vt:variant>
        <vt:i4>24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58" baseType="lpstr">
      <vt:lpstr>M+ 1m light</vt:lpstr>
      <vt:lpstr>M+ 1m regular</vt:lpstr>
      <vt:lpstr>Arial</vt:lpstr>
      <vt:lpstr>Avenir Next Condensed</vt:lpstr>
      <vt:lpstr>Calibri</vt:lpstr>
      <vt:lpstr>Calibri Light</vt:lpstr>
      <vt:lpstr>Cambria</vt:lpstr>
      <vt:lpstr>Cambria Math</vt:lpstr>
      <vt:lpstr>CMU Typewriter Text Light</vt:lpstr>
      <vt:lpstr>Fira Code</vt:lpstr>
      <vt:lpstr>Fira Mono</vt:lpstr>
      <vt:lpstr>Fira Sans Condensed Book</vt:lpstr>
      <vt:lpstr>Fira Sans Condensed Light</vt:lpstr>
      <vt:lpstr>Latin Modern Mono Light Cond 10</vt:lpstr>
      <vt:lpstr>LM Mono Light Cond 10</vt:lpstr>
      <vt:lpstr>Myriad Pro Condensed</vt:lpstr>
      <vt:lpstr>Myriad Pro Light Condensed</vt:lpstr>
      <vt:lpstr>Myriad Pro Light SemiCondensed</vt:lpstr>
      <vt:lpstr>Myriad Pro SemiCondensed</vt:lpstr>
      <vt:lpstr>Roboto Condensed Light</vt:lpstr>
      <vt:lpstr>Times New Roman</vt:lpstr>
      <vt:lpstr>Verdana</vt:lpstr>
      <vt:lpstr>Wingdings</vt:lpstr>
      <vt:lpstr>Wingdings 3</vt:lpstr>
      <vt:lpstr>MC504-2017s2-Version01</vt:lpstr>
      <vt:lpstr>Apresentação da disciplina</vt:lpstr>
      <vt:lpstr>O professor</vt:lpstr>
      <vt:lpstr>arthur.catto@ic.unicamp.br</vt:lpstr>
      <vt:lpstr>A disciplina</vt:lpstr>
      <vt:lpstr>Objetivos</vt:lpstr>
      <vt:lpstr>Programa</vt:lpstr>
      <vt:lpstr>Horário</vt:lpstr>
      <vt:lpstr>Avaliação</vt:lpstr>
      <vt:lpstr>Avaliação</vt:lpstr>
      <vt:lpstr>Correção de questões de resposta múltipla </vt:lpstr>
      <vt:lpstr>Exemplo de correção de questão de resposta múltipla</vt:lpstr>
      <vt:lpstr>Cálculo das notas</vt:lpstr>
      <vt:lpstr>Datas e Horários das Provas</vt:lpstr>
      <vt:lpstr>Exercícios</vt:lpstr>
      <vt:lpstr>Bibliografia</vt:lpstr>
      <vt:lpstr>Livro-texto</vt:lpstr>
      <vt:lpstr>Bibliografia recomendada</vt:lpstr>
      <vt:lpstr>Bibliografia recomendada</vt:lpstr>
      <vt:lpstr>Bibliografia recomendada</vt:lpstr>
      <vt:lpstr>PowerPoint Presentation</vt:lpstr>
      <vt:lpstr>PowerPoint Presentation</vt:lpstr>
      <vt:lpstr>Plataformas de desenvolvimento</vt:lpstr>
      <vt:lpstr>IDE</vt:lpstr>
      <vt:lpstr>Notebooks</vt:lpstr>
      <vt:lpstr>Observações gerais</vt:lpstr>
      <vt:lpstr>Repositório no GitHub</vt:lpstr>
      <vt:lpstr>Correio Eletrônico</vt:lpstr>
      <vt:lpstr>Coisas para não esquecer</vt:lpstr>
      <vt:lpstr>Observações Gerais</vt:lpstr>
      <vt:lpstr>Food for thought…</vt:lpstr>
      <vt:lpstr>PowerPoint Presentation</vt:lpstr>
      <vt:lpstr>PowerPoint Presentation</vt:lpstr>
      <vt:lpstr>PowerPoint Presentation</vt:lpstr>
    </vt:vector>
  </TitlesOfParts>
  <Company>IC / Unicamp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Operacionais</dc:title>
  <dc:creator>Arthur J. Catto</dc:creator>
  <cp:lastModifiedBy>Arthur Catto</cp:lastModifiedBy>
  <cp:revision>500</cp:revision>
  <cp:lastPrinted>2009-08-30T10:08:53Z</cp:lastPrinted>
  <dcterms:created xsi:type="dcterms:W3CDTF">2003-07-29T22:54:09Z</dcterms:created>
  <dcterms:modified xsi:type="dcterms:W3CDTF">2018-08-02T18:21:10Z</dcterms:modified>
</cp:coreProperties>
</file>